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8"/>
  </p:notesMasterIdLst>
  <p:sldIdLst>
    <p:sldId id="256" r:id="rId3"/>
    <p:sldId id="257" r:id="rId4"/>
    <p:sldId id="258" r:id="rId5"/>
    <p:sldId id="259" r:id="rId6"/>
    <p:sldId id="260" r:id="rId7"/>
    <p:sldId id="287" r:id="rId8"/>
    <p:sldId id="261" r:id="rId9"/>
    <p:sldId id="262" r:id="rId10"/>
    <p:sldId id="270" r:id="rId11"/>
    <p:sldId id="271" r:id="rId12"/>
    <p:sldId id="263" r:id="rId13"/>
    <p:sldId id="264" r:id="rId14"/>
    <p:sldId id="286" r:id="rId15"/>
    <p:sldId id="273" r:id="rId16"/>
    <p:sldId id="274" r:id="rId17"/>
    <p:sldId id="275" r:id="rId18"/>
    <p:sldId id="277" r:id="rId19"/>
    <p:sldId id="265" r:id="rId20"/>
    <p:sldId id="278" r:id="rId21"/>
    <p:sldId id="266" r:id="rId22"/>
    <p:sldId id="279" r:id="rId23"/>
    <p:sldId id="280" r:id="rId24"/>
    <p:sldId id="267" r:id="rId25"/>
    <p:sldId id="268" r:id="rId26"/>
    <p:sldId id="285" r:id="rId2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2" d="100"/>
          <a:sy n="62" d="100"/>
        </p:scale>
        <p:origin x="1400" y="4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p:cNvSpPr>
          <p:nvPr>
            <p:ph type="hdr" sz="quarter"/>
          </p:nvPr>
        </p:nvSpPr>
        <p:spPr>
          <a:xfrm>
            <a:off x="0" y="0"/>
            <a:ext cx="2971800" cy="457200"/>
          </a:xfrm>
          <a:prstGeom prst="rect">
            <a:avLst/>
          </a:prstGeom>
          <a:noFill/>
          <a:ln w="9525">
            <a:noFill/>
          </a:ln>
        </p:spPr>
        <p:txBody>
          <a:bodyPr/>
          <a:lstStyle/>
          <a:p>
            <a:pPr lvl="0" eaLnBrk="1" fontAlgn="base" hangingPunct="1"/>
            <a:endParaRPr lang="zh-CN" altLang="en-US" sz="1200" strike="noStrike" noProof="1"/>
          </a:p>
        </p:txBody>
      </p:sp>
      <p:sp>
        <p:nvSpPr>
          <p:cNvPr id="3075" name="日期占位符 2"/>
          <p:cNvSpPr>
            <a:spLocks noGrp="1"/>
          </p:cNvSpPr>
          <p:nvPr>
            <p:ph type="dt" idx="1"/>
          </p:nvPr>
        </p:nvSpPr>
        <p:spPr>
          <a:xfrm>
            <a:off x="3884613" y="0"/>
            <a:ext cx="2971800" cy="457200"/>
          </a:xfrm>
          <a:prstGeom prst="rect">
            <a:avLst/>
          </a:prstGeom>
          <a:noFill/>
          <a:ln w="9525">
            <a:noFill/>
          </a:ln>
        </p:spPr>
        <p:txBody>
          <a:bodyPr/>
          <a:lstStyle/>
          <a:p>
            <a:pPr lvl="0" algn="r" eaLnBrk="1" fontAlgn="base" hangingPunct="1"/>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t>2025/3/12</a:t>
            </a:fld>
            <a:endParaRPr lang="zh-CN" altLang="en-US" sz="1200" strike="noStrike" noProof="1">
              <a:latin typeface="Arial" panose="020B0604020202020204" pitchFamily="34" charset="0"/>
              <a:ea typeface="宋体" panose="02010600030101010101" pitchFamily="2" charset="-122"/>
              <a:cs typeface="+mn-cs"/>
            </a:endParaRPr>
          </a:p>
        </p:txBody>
      </p:sp>
      <p:sp>
        <p:nvSpPr>
          <p:cNvPr id="3076" name="幻灯片图像占位符 3"/>
          <p:cNvSpPr>
            <a:spLocks noGrp="1" noRot="1" noChangeAspect="1"/>
          </p:cNvSpPr>
          <p:nvPr>
            <p:ph type="sldImg"/>
          </p:nvPr>
        </p:nvSpPr>
        <p:spPr>
          <a:xfrm>
            <a:off x="1143000" y="685800"/>
            <a:ext cx="4572000" cy="3429000"/>
          </a:xfrm>
          <a:prstGeom prst="rect">
            <a:avLst/>
          </a:prstGeom>
          <a:noFill/>
          <a:ln w="12700">
            <a:noFill/>
          </a:ln>
        </p:spPr>
      </p:sp>
      <p:sp>
        <p:nvSpPr>
          <p:cNvPr id="3077" name="备注占位符 4"/>
          <p:cNvSpPr>
            <a:spLocks noGrp="1"/>
          </p:cNvSpPr>
          <p:nvPr>
            <p:ph type="body" sz="quarter"/>
          </p:nvPr>
        </p:nvSpPr>
        <p:spPr>
          <a:xfrm>
            <a:off x="685800" y="4343400"/>
            <a:ext cx="5486400" cy="4114800"/>
          </a:xfrm>
          <a:prstGeom prst="rect">
            <a:avLst/>
          </a:prstGeom>
          <a:noFill/>
          <a:ln w="12700">
            <a:noFill/>
          </a:ln>
        </p:spPr>
        <p:txBody>
          <a:bodyPr anchor="ctr"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078" name="页脚占位符 5"/>
          <p:cNvSpPr>
            <a:spLocks noGrp="1"/>
          </p:cNvSpPr>
          <p:nvPr>
            <p:ph type="ftr" sz="quarter" idx="4"/>
          </p:nvPr>
        </p:nvSpPr>
        <p:spPr>
          <a:xfrm>
            <a:off x="0" y="8685213"/>
            <a:ext cx="2971800" cy="457200"/>
          </a:xfrm>
          <a:prstGeom prst="rect">
            <a:avLst/>
          </a:prstGeom>
          <a:noFill/>
          <a:ln w="9525">
            <a:noFill/>
          </a:ln>
        </p:spPr>
        <p:txBody>
          <a:bodyPr anchor="b" anchorCtr="0"/>
          <a:lstStyle/>
          <a:p>
            <a:pPr lvl="0" eaLnBrk="1" fontAlgn="base" hangingPunct="1"/>
            <a:endParaRPr lang="zh-CN" altLang="en-US" sz="1200" strike="noStrike" noProof="1"/>
          </a:p>
        </p:txBody>
      </p:sp>
      <p:sp>
        <p:nvSpPr>
          <p:cNvPr id="3079" name="灯片编号占位符 6"/>
          <p:cNvSpPr>
            <a:spLocks noGrp="1"/>
          </p:cNvSpPr>
          <p:nvPr>
            <p:ph type="sldNum" sz="quarter" idx="5"/>
          </p:nvPr>
        </p:nvSpPr>
        <p:spPr>
          <a:xfrm>
            <a:off x="3884613" y="8685213"/>
            <a:ext cx="2971800" cy="457200"/>
          </a:xfrm>
          <a:prstGeom prst="rect">
            <a:avLst/>
          </a:prstGeom>
          <a:noFill/>
          <a:ln w="9525">
            <a:noFill/>
          </a:ln>
        </p:spPr>
        <p:txBody>
          <a:bodyPr anchor="b" anchorCtr="0"/>
          <a:lstStyle/>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49616" y="228600"/>
            <a:ext cx="2084784" cy="5791200"/>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195263" y="228600"/>
            <a:ext cx="6133496" cy="5791200"/>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609600" y="1600200"/>
            <a:ext cx="3883152" cy="4419600"/>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1248" y="1600200"/>
            <a:ext cx="3883152" cy="4419600"/>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49616" y="228600"/>
            <a:ext cx="2084784" cy="5791200"/>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195263" y="228600"/>
            <a:ext cx="6133496" cy="5791200"/>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609600" y="1600200"/>
            <a:ext cx="3883152" cy="4419600"/>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1248" y="1600200"/>
            <a:ext cx="3883152" cy="4419600"/>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0" y="152400"/>
            <a:ext cx="8686800" cy="6096000"/>
            <a:chOff x="0" y="0"/>
            <a:chExt cx="5472" cy="3840"/>
          </a:xfrm>
        </p:grpSpPr>
        <p:sp>
          <p:nvSpPr>
            <p:cNvPr id="1027" name="AutoShape 3"/>
            <p:cNvSpPr/>
            <p:nvPr/>
          </p:nvSpPr>
          <p:spPr>
            <a:xfrm>
              <a:off x="240" y="240"/>
              <a:ext cx="5232" cy="3600"/>
            </a:xfrm>
            <a:prstGeom prst="roundRect">
              <a:avLst>
                <a:gd name="adj" fmla="val 13727"/>
              </a:avLst>
            </a:prstGeom>
            <a:noFill/>
            <a:ln w="50800" cap="flat" cmpd="sng">
              <a:solidFill>
                <a:schemeClr val="bg2"/>
              </a:solidFill>
              <a:prstDash val="solid"/>
              <a:round/>
              <a:headEnd type="none" w="med" len="med"/>
              <a:tailEnd type="none" w="med" len="med"/>
            </a:ln>
          </p:spPr>
          <p:txBody>
            <a:bodyPr wrap="none" anchor="ctr" anchorCtr="0"/>
            <a:lstStyle/>
            <a:p>
              <a:pPr lvl="0" algn="ctr"/>
              <a:endParaRPr lang="zh-CN" altLang="en-US" sz="2400" dirty="0">
                <a:latin typeface="Times New Roman" panose="02020603050405020304" pitchFamily="2" charset="0"/>
                <a:ea typeface="宋体" panose="02010600030101010101" pitchFamily="2" charset="-122"/>
              </a:endParaRPr>
            </a:p>
          </p:txBody>
        </p:sp>
        <p:sp>
          <p:nvSpPr>
            <p:cNvPr id="1028" name="AutoShape 4"/>
            <p:cNvSpPr/>
            <p:nvPr/>
          </p:nvSpPr>
          <p:spPr>
            <a:xfrm>
              <a:off x="0" y="0"/>
              <a:ext cx="5376" cy="768"/>
            </a:xfrm>
            <a:custGeom>
              <a:avLst/>
              <a:gdLst/>
              <a:ahLst/>
              <a:cxnLst>
                <a:cxn ang="0">
                  <a:pos x="0" y="0"/>
                </a:cxn>
                <a:cxn ang="0">
                  <a:pos x="34939" y="0"/>
                </a:cxn>
                <a:cxn ang="0">
                  <a:pos x="37632" y="384"/>
                </a:cxn>
                <a:cxn ang="0">
                  <a:pos x="34944" y="768"/>
                </a:cxn>
                <a:cxn ang="0">
                  <a:pos x="0" y="768"/>
                </a:cxn>
              </a:cxnLst>
              <a:rect l="0" t="0" r="0" b="0"/>
              <a:pathLst>
                <a:path w="7000" h="1000">
                  <a:moveTo>
                    <a:pt x="0" y="0"/>
                  </a:moveTo>
                  <a:lnTo>
                    <a:pt x="6499" y="0"/>
                  </a:lnTo>
                  <a:cubicBezTo>
                    <a:pt x="6776" y="0"/>
                    <a:pt x="7000" y="223"/>
                    <a:pt x="7000" y="500"/>
                  </a:cubicBezTo>
                  <a:cubicBezTo>
                    <a:pt x="7000" y="776"/>
                    <a:pt x="6776" y="999"/>
                    <a:pt x="6500" y="1000"/>
                  </a:cubicBezTo>
                  <a:lnTo>
                    <a:pt x="0" y="1000"/>
                  </a:lnTo>
                  <a:lnTo>
                    <a:pt x="0" y="0"/>
                  </a:lnTo>
                  <a:close/>
                </a:path>
              </a:pathLst>
            </a:custGeom>
            <a:solidFill>
              <a:schemeClr val="folHlink"/>
            </a:solidFill>
            <a:ln w="9525">
              <a:noFill/>
            </a:ln>
          </p:spPr>
          <p:txBody>
            <a:bodyPr/>
            <a:lstStyle/>
            <a:p>
              <a:endParaRPr lang="zh-CN" altLang="en-US"/>
            </a:p>
          </p:txBody>
        </p:sp>
        <p:sp>
          <p:nvSpPr>
            <p:cNvPr id="1029" name="Line 5"/>
            <p:cNvSpPr/>
            <p:nvPr/>
          </p:nvSpPr>
          <p:spPr>
            <a:xfrm>
              <a:off x="0" y="672"/>
              <a:ext cx="5088" cy="0"/>
            </a:xfrm>
            <a:prstGeom prst="line">
              <a:avLst/>
            </a:prstGeom>
            <a:ln w="38100" cap="flat" cmpd="sng">
              <a:solidFill>
                <a:schemeClr val="bg1"/>
              </a:solidFill>
              <a:prstDash val="solid"/>
              <a:round/>
              <a:headEnd type="none" w="med" len="med"/>
              <a:tailEnd type="none" w="med" len="med"/>
            </a:ln>
          </p:spPr>
        </p:sp>
      </p:grpSp>
      <p:sp>
        <p:nvSpPr>
          <p:cNvPr id="1030" name="Rectangle 6"/>
          <p:cNvSpPr>
            <a:spLocks noGrp="1"/>
          </p:cNvSpPr>
          <p:nvPr>
            <p:ph type="title"/>
          </p:nvPr>
        </p:nvSpPr>
        <p:spPr>
          <a:xfrm>
            <a:off x="195263" y="228600"/>
            <a:ext cx="8015287" cy="914400"/>
          </a:xfrm>
          <a:prstGeom prst="rect">
            <a:avLst/>
          </a:prstGeom>
          <a:noFill/>
          <a:ln w="9525">
            <a:noFill/>
          </a:ln>
        </p:spPr>
        <p:txBody>
          <a:bodyPr anchor="ctr" anchorCtr="0"/>
          <a:lstStyle/>
          <a:p>
            <a:pPr lvl="0"/>
            <a:r>
              <a:rPr lang="zh-CN" altLang="en-US"/>
              <a:t>单击此处编辑母版标题样式</a:t>
            </a:r>
          </a:p>
        </p:txBody>
      </p:sp>
      <p:sp>
        <p:nvSpPr>
          <p:cNvPr id="1031" name="Rectangle 7"/>
          <p:cNvSpPr>
            <a:spLocks noGrp="1"/>
          </p:cNvSpPr>
          <p:nvPr>
            <p:ph type="body"/>
          </p:nvPr>
        </p:nvSpPr>
        <p:spPr>
          <a:xfrm>
            <a:off x="609600" y="1600200"/>
            <a:ext cx="7924800" cy="4419600"/>
          </a:xfrm>
          <a:prstGeom prst="rect">
            <a:avLst/>
          </a:prstGeom>
          <a:noFill/>
          <a:ln w="9525">
            <a:noFill/>
          </a:ln>
        </p:spPr>
        <p:txBody>
          <a:bodyPr anchor="t" anchorCtr="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32" name="Rectangle 8"/>
          <p:cNvSpPr>
            <a:spLocks noGrp="1"/>
          </p:cNvSpPr>
          <p:nvPr>
            <p:ph type="dt" sz="half" idx="2"/>
          </p:nvPr>
        </p:nvSpPr>
        <p:spPr>
          <a:xfrm>
            <a:off x="457200" y="6248400"/>
            <a:ext cx="2133600" cy="457200"/>
          </a:xfrm>
          <a:prstGeom prst="rect">
            <a:avLst/>
          </a:prstGeom>
          <a:noFill/>
          <a:ln w="9525">
            <a:noFill/>
          </a:ln>
        </p:spPr>
        <p:txBody>
          <a:bodyPr anchor="b" anchorCtr="0"/>
          <a:lstStyle>
            <a:lvl1pPr>
              <a:defRPr sz="1200"/>
            </a:lvl1pPr>
          </a:lstStyle>
          <a:p>
            <a:pPr lvl="0" eaLnBrk="1" fontAlgn="base" hangingPunct="1"/>
            <a:endParaRPr lang="en-US" altLang="x-none" strike="noStrike" noProof="1">
              <a:latin typeface="Arial" panose="020B0604020202020204" pitchFamily="34" charset="0"/>
            </a:endParaRPr>
          </a:p>
        </p:txBody>
      </p:sp>
      <p:sp>
        <p:nvSpPr>
          <p:cNvPr id="1033" name="Rectangle 9"/>
          <p:cNvSpPr>
            <a:spLocks noGrp="1"/>
          </p:cNvSpPr>
          <p:nvPr>
            <p:ph type="ftr" sz="quarter" idx="3"/>
          </p:nvPr>
        </p:nvSpPr>
        <p:spPr>
          <a:xfrm>
            <a:off x="3124200" y="6248400"/>
            <a:ext cx="2895600" cy="457200"/>
          </a:xfrm>
          <a:prstGeom prst="rect">
            <a:avLst/>
          </a:prstGeom>
          <a:noFill/>
          <a:ln w="9525">
            <a:noFill/>
          </a:ln>
        </p:spPr>
        <p:txBody>
          <a:bodyPr anchor="b" anchorCtr="0"/>
          <a:lstStyle>
            <a:lvl1pPr algn="ctr">
              <a:defRPr sz="1200"/>
            </a:lvl1pPr>
          </a:lstStyle>
          <a:p>
            <a:pPr lvl="0" eaLnBrk="1" fontAlgn="base" hangingPunct="1"/>
            <a:endParaRPr lang="en-US" altLang="x-none" strike="noStrike" noProof="1">
              <a:latin typeface="Arial" panose="020B0604020202020204" pitchFamily="34" charset="0"/>
            </a:endParaRPr>
          </a:p>
        </p:txBody>
      </p:sp>
      <p:sp>
        <p:nvSpPr>
          <p:cNvPr id="1034" name="Rectangle 10"/>
          <p:cNvSpPr>
            <a:spLocks noGrp="1"/>
          </p:cNvSpPr>
          <p:nvPr>
            <p:ph type="sldNum" sz="quarter" idx="4"/>
          </p:nvPr>
        </p:nvSpPr>
        <p:spPr>
          <a:xfrm>
            <a:off x="6553200" y="6248400"/>
            <a:ext cx="2133600" cy="457200"/>
          </a:xfrm>
          <a:prstGeom prst="rect">
            <a:avLst/>
          </a:prstGeom>
          <a:noFill/>
          <a:ln w="9525">
            <a:noFill/>
          </a:ln>
        </p:spPr>
        <p:txBody>
          <a:bodyPr anchor="b" anchorCtr="0"/>
          <a:lstStyle>
            <a:lvl1pPr algn="r">
              <a:defRPr sz="1200">
                <a:latin typeface="Arial Black" panose="020B0A04020102020204" pitchFamily="2" charset="0"/>
              </a:defRPr>
            </a:lvl1p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0" fontAlgn="base" latinLnBrk="0" hangingPunct="0">
        <a:lnSpc>
          <a:spcPct val="100000"/>
        </a:lnSpc>
        <a:spcBef>
          <a:spcPct val="0"/>
        </a:spcBef>
        <a:spcAft>
          <a:spcPct val="0"/>
        </a:spcAft>
        <a:buNone/>
        <a:defRPr sz="4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927100"/>
            <a:ext cx="8991600" cy="4495800"/>
            <a:chOff x="0" y="0"/>
            <a:chExt cx="5664" cy="2832"/>
          </a:xfrm>
        </p:grpSpPr>
        <p:sp>
          <p:nvSpPr>
            <p:cNvPr id="2051" name="AutoShape 3"/>
            <p:cNvSpPr/>
            <p:nvPr userDrawn="1"/>
          </p:nvSpPr>
          <p:spPr>
            <a:xfrm>
              <a:off x="432" y="720"/>
              <a:ext cx="4656" cy="2112"/>
            </a:xfrm>
            <a:prstGeom prst="roundRect">
              <a:avLst>
                <a:gd name="adj" fmla="val 16667"/>
              </a:avLst>
            </a:prstGeom>
            <a:noFill/>
            <a:ln w="50800" cap="flat" cmpd="sng">
              <a:solidFill>
                <a:schemeClr val="bg2"/>
              </a:solidFill>
              <a:prstDash val="solid"/>
              <a:round/>
              <a:headEnd type="none" w="med" len="med"/>
              <a:tailEnd type="none" w="med" len="med"/>
            </a:ln>
          </p:spPr>
          <p:txBody>
            <a:bodyPr wrap="none" anchor="ctr" anchorCtr="0"/>
            <a:lstStyle/>
            <a:p>
              <a:pPr lvl="0" algn="ctr"/>
              <a:endParaRPr lang="zh-CN" altLang="en-US" sz="2400" dirty="0">
                <a:latin typeface="Times New Roman" panose="02020603050405020304" pitchFamily="2" charset="0"/>
                <a:ea typeface="宋体" panose="02010600030101010101" pitchFamily="2" charset="-122"/>
              </a:endParaRPr>
            </a:p>
          </p:txBody>
        </p:sp>
        <p:sp>
          <p:nvSpPr>
            <p:cNvPr id="2052" name="Rectangle 4"/>
            <p:cNvSpPr/>
            <p:nvPr userDrawn="1"/>
          </p:nvSpPr>
          <p:spPr>
            <a:xfrm>
              <a:off x="144" y="0"/>
              <a:ext cx="4512" cy="624"/>
            </a:xfrm>
            <a:prstGeom prst="rect">
              <a:avLst/>
            </a:prstGeom>
            <a:solidFill>
              <a:schemeClr val="bg1"/>
            </a:solidFill>
            <a:ln w="57150" cap="flat" cmpd="sng">
              <a:solidFill>
                <a:schemeClr val="bg2"/>
              </a:solidFill>
              <a:prstDash val="solid"/>
              <a:miter/>
              <a:headEnd type="none" w="med" len="med"/>
              <a:tailEnd type="none" w="med" len="med"/>
            </a:ln>
          </p:spPr>
          <p:txBody>
            <a:bodyPr wrap="none" anchor="ctr" anchorCtr="0"/>
            <a:lstStyle/>
            <a:p>
              <a:pPr lvl="0" algn="ctr"/>
              <a:endParaRPr lang="zh-CN" altLang="en-US" sz="2400" dirty="0">
                <a:latin typeface="Times New Roman" panose="02020603050405020304" pitchFamily="2" charset="0"/>
                <a:ea typeface="宋体" panose="02010600030101010101" pitchFamily="2" charset="-122"/>
              </a:endParaRPr>
            </a:p>
          </p:txBody>
        </p:sp>
        <p:sp>
          <p:nvSpPr>
            <p:cNvPr id="2053" name="AutoShape 5"/>
            <p:cNvSpPr/>
            <p:nvPr userDrawn="1"/>
          </p:nvSpPr>
          <p:spPr>
            <a:xfrm>
              <a:off x="0" y="288"/>
              <a:ext cx="5664" cy="1152"/>
            </a:xfrm>
            <a:custGeom>
              <a:avLst/>
              <a:gdLst/>
              <a:ahLst/>
              <a:cxnLst>
                <a:cxn ang="0">
                  <a:pos x="0" y="0"/>
                </a:cxn>
                <a:cxn ang="0">
                  <a:pos x="25012" y="0"/>
                </a:cxn>
                <a:cxn ang="0">
                  <a:pos x="27850" y="576"/>
                </a:cxn>
                <a:cxn ang="0">
                  <a:pos x="25018" y="1152"/>
                </a:cxn>
                <a:cxn ang="0">
                  <a:pos x="0" y="1152"/>
                </a:cxn>
              </a:cxnLst>
              <a:rect l="0" t="0" r="0" b="0"/>
              <a:pathLst>
                <a:path w="4917" h="1000">
                  <a:moveTo>
                    <a:pt x="0" y="0"/>
                  </a:moveTo>
                  <a:lnTo>
                    <a:pt x="4416" y="0"/>
                  </a:lnTo>
                  <a:cubicBezTo>
                    <a:pt x="4693" y="0"/>
                    <a:pt x="4917" y="223"/>
                    <a:pt x="4917" y="500"/>
                  </a:cubicBezTo>
                  <a:cubicBezTo>
                    <a:pt x="4917" y="776"/>
                    <a:pt x="4693" y="999"/>
                    <a:pt x="4417" y="1000"/>
                  </a:cubicBezTo>
                  <a:lnTo>
                    <a:pt x="0" y="1000"/>
                  </a:lnTo>
                  <a:lnTo>
                    <a:pt x="0" y="0"/>
                  </a:lnTo>
                  <a:close/>
                </a:path>
              </a:pathLst>
            </a:custGeom>
            <a:solidFill>
              <a:schemeClr val="folHlink"/>
            </a:solidFill>
            <a:ln w="9525">
              <a:noFill/>
            </a:ln>
          </p:spPr>
          <p:txBody>
            <a:bodyPr/>
            <a:lstStyle/>
            <a:p>
              <a:endParaRPr lang="zh-CN" altLang="en-US"/>
            </a:p>
          </p:txBody>
        </p:sp>
        <p:sp>
          <p:nvSpPr>
            <p:cNvPr id="2054" name="Line 6"/>
            <p:cNvSpPr/>
            <p:nvPr userDrawn="1"/>
          </p:nvSpPr>
          <p:spPr>
            <a:xfrm>
              <a:off x="0" y="1344"/>
              <a:ext cx="5232" cy="0"/>
            </a:xfrm>
            <a:prstGeom prst="line">
              <a:avLst/>
            </a:prstGeom>
            <a:ln w="50800" cap="flat" cmpd="sng">
              <a:solidFill>
                <a:schemeClr val="bg1"/>
              </a:solidFill>
              <a:prstDash val="solid"/>
              <a:round/>
              <a:headEnd type="none" w="med" len="med"/>
              <a:tailEnd type="none" w="med" len="med"/>
            </a:ln>
          </p:spPr>
        </p:sp>
      </p:grpSp>
      <p:sp>
        <p:nvSpPr>
          <p:cNvPr id="2055" name="Rectangle 6"/>
          <p:cNvSpPr>
            <a:spLocks noGrp="1"/>
          </p:cNvSpPr>
          <p:nvPr>
            <p:ph type="title"/>
          </p:nvPr>
        </p:nvSpPr>
        <p:spPr>
          <a:xfrm>
            <a:off x="195263" y="228600"/>
            <a:ext cx="8015287" cy="914400"/>
          </a:xfrm>
          <a:prstGeom prst="rect">
            <a:avLst/>
          </a:prstGeom>
          <a:noFill/>
          <a:ln w="9525">
            <a:noFill/>
          </a:ln>
        </p:spPr>
        <p:txBody>
          <a:bodyPr anchor="ctr" anchorCtr="0"/>
          <a:lstStyle/>
          <a:p>
            <a:pPr lvl="0"/>
            <a:r>
              <a:rPr lang="zh-CN" altLang="en-US"/>
              <a:t>单击此处编辑母版标题样式</a:t>
            </a:r>
          </a:p>
        </p:txBody>
      </p:sp>
      <p:sp>
        <p:nvSpPr>
          <p:cNvPr id="2056" name="Rectangle 7"/>
          <p:cNvSpPr>
            <a:spLocks noGrp="1"/>
          </p:cNvSpPr>
          <p:nvPr>
            <p:ph type="body"/>
          </p:nvPr>
        </p:nvSpPr>
        <p:spPr>
          <a:xfrm>
            <a:off x="609600" y="1600200"/>
            <a:ext cx="7924800" cy="4419600"/>
          </a:xfrm>
          <a:prstGeom prst="rect">
            <a:avLst/>
          </a:prstGeom>
          <a:noFill/>
          <a:ln w="9525">
            <a:noFill/>
          </a:ln>
        </p:spPr>
        <p:txBody>
          <a:bodyPr anchor="t" anchorCtr="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57" name="Rectangle 9"/>
          <p:cNvSpPr>
            <a:spLocks noGrp="1"/>
          </p:cNvSpPr>
          <p:nvPr>
            <p:ph type="dt" sz="half" idx="2"/>
          </p:nvPr>
        </p:nvSpPr>
        <p:spPr>
          <a:xfrm>
            <a:off x="457200" y="6248400"/>
            <a:ext cx="2133600" cy="471488"/>
          </a:xfrm>
          <a:prstGeom prst="rect">
            <a:avLst/>
          </a:prstGeom>
          <a:noFill/>
          <a:ln w="9525">
            <a:noFill/>
          </a:ln>
        </p:spPr>
        <p:txBody>
          <a:bodyPr anchor="b" anchorCtr="0"/>
          <a:lstStyle>
            <a:lvl1pPr>
              <a:defRPr sz="1200"/>
            </a:lvl1pPr>
          </a:lstStyle>
          <a:p>
            <a:pPr lvl="0" eaLnBrk="1" fontAlgn="base" hangingPunct="1"/>
            <a:endParaRPr lang="en-US" altLang="x-none" strike="noStrike" noProof="1">
              <a:latin typeface="Arial" panose="020B0604020202020204" pitchFamily="34" charset="0"/>
            </a:endParaRPr>
          </a:p>
        </p:txBody>
      </p:sp>
      <p:sp>
        <p:nvSpPr>
          <p:cNvPr id="2058" name="Rectangle 10"/>
          <p:cNvSpPr>
            <a:spLocks noGrp="1"/>
          </p:cNvSpPr>
          <p:nvPr>
            <p:ph type="ftr" sz="quarter" idx="3"/>
          </p:nvPr>
        </p:nvSpPr>
        <p:spPr>
          <a:xfrm>
            <a:off x="3124200" y="6253163"/>
            <a:ext cx="2895600" cy="457200"/>
          </a:xfrm>
          <a:prstGeom prst="rect">
            <a:avLst/>
          </a:prstGeom>
          <a:noFill/>
          <a:ln w="9525">
            <a:noFill/>
          </a:ln>
        </p:spPr>
        <p:txBody>
          <a:bodyPr anchor="b" anchorCtr="0"/>
          <a:lstStyle>
            <a:lvl1pPr algn="ctr">
              <a:defRPr sz="1200"/>
            </a:lvl1pPr>
          </a:lstStyle>
          <a:p>
            <a:pPr lvl="0" eaLnBrk="1" fontAlgn="base" hangingPunct="1"/>
            <a:endParaRPr lang="en-US" altLang="x-none" strike="noStrike" noProof="1">
              <a:latin typeface="Arial" panose="020B0604020202020204" pitchFamily="34" charset="0"/>
            </a:endParaRPr>
          </a:p>
        </p:txBody>
      </p:sp>
      <p:sp>
        <p:nvSpPr>
          <p:cNvPr id="2059" name="Rectangle 11"/>
          <p:cNvSpPr>
            <a:spLocks noGrp="1"/>
          </p:cNvSpPr>
          <p:nvPr>
            <p:ph type="sldNum" sz="quarter" idx="4"/>
          </p:nvPr>
        </p:nvSpPr>
        <p:spPr>
          <a:xfrm>
            <a:off x="6553200" y="6248400"/>
            <a:ext cx="2133600" cy="471488"/>
          </a:xfrm>
          <a:prstGeom prst="rect">
            <a:avLst/>
          </a:prstGeom>
          <a:noFill/>
          <a:ln w="9525">
            <a:noFill/>
          </a:ln>
        </p:spPr>
        <p:txBody>
          <a:bodyPr anchor="b" anchorCtr="0"/>
          <a:lstStyle>
            <a:lvl1pPr algn="r">
              <a:defRPr sz="1200">
                <a:latin typeface="Arial Black" panose="020B0A04020102020204" pitchFamily="2" charset="0"/>
              </a:defRPr>
            </a:lvl1pPr>
          </a:lstStyle>
          <a:p>
            <a:pPr lvl="0" eaLnBrk="1" fontAlgn="base" hangingPunct="1"/>
            <a:fld id="{9A0DB2DC-4C9A-4742-B13C-FB6460FD3503}" type="slidenum">
              <a:rPr lang="en-US" altLang="zh-CN" strike="noStrike" noProof="1" dirty="0">
                <a:latin typeface="Arial Black" panose="020B0A04020102020204" pitchFamily="2"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defTabSz="914400" eaLnBrk="0" fontAlgn="base" latinLnBrk="0" hangingPunct="0">
        <a:lnSpc>
          <a:spcPct val="100000"/>
        </a:lnSpc>
        <a:spcBef>
          <a:spcPct val="0"/>
        </a:spcBef>
        <a:spcAft>
          <a:spcPct val="0"/>
        </a:spcAft>
        <a:buNone/>
        <a:defRPr sz="4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2"/>
          <p:cNvSpPr>
            <a:spLocks noGrp="1"/>
          </p:cNvSpPr>
          <p:nvPr>
            <p:ph type="ctrTitle" idx="4294967295"/>
          </p:nvPr>
        </p:nvSpPr>
        <p:spPr>
          <a:xfrm>
            <a:off x="228600" y="1427163"/>
            <a:ext cx="8077200" cy="1609725"/>
          </a:xfrm>
          <a:ln/>
        </p:spPr>
        <p:txBody>
          <a:bodyPr vert="horz" wrap="square" anchor="ctr" anchorCtr="0"/>
          <a:lstStyle>
            <a:lvl1pPr lvl="0">
              <a:buClrTx/>
              <a:buSzTx/>
              <a:buFontTx/>
              <a:defRPr/>
            </a:lvl1pPr>
          </a:lstStyle>
          <a:p>
            <a:pPr lvl="0" defTabSz="914400" eaLnBrk="1" hangingPunct="1">
              <a:buClrTx/>
              <a:buFontTx/>
            </a:pPr>
            <a:r>
              <a:rPr lang="en-US" altLang="zh-CN" sz="4600" dirty="0"/>
              <a:t>Chapter 2    </a:t>
            </a:r>
            <a:br>
              <a:rPr lang="en-US" altLang="zh-CN" sz="4600" dirty="0"/>
            </a:br>
            <a:r>
              <a:rPr lang="en-US" altLang="zh-CN" sz="4600" dirty="0"/>
              <a:t>     Business Organizations</a:t>
            </a:r>
          </a:p>
        </p:txBody>
      </p:sp>
      <p:sp>
        <p:nvSpPr>
          <p:cNvPr id="4098" name="Rectangle 3"/>
          <p:cNvSpPr>
            <a:spLocks noGrp="1"/>
          </p:cNvSpPr>
          <p:nvPr>
            <p:ph type="subTitle" idx="4294967295"/>
          </p:nvPr>
        </p:nvSpPr>
        <p:spPr>
          <a:xfrm>
            <a:off x="1066800" y="3441700"/>
            <a:ext cx="6629400" cy="1676400"/>
          </a:xfrm>
          <a:ln/>
        </p:spPr>
        <p:txBody>
          <a:bodyPr vert="horz" wrap="square" anchor="t" anchorCtr="0"/>
          <a:lstStyle>
            <a:lvl1pPr marL="0" lvl="0" indent="0" algn="ctr">
              <a:buClr>
                <a:schemeClr val="hlink"/>
              </a:buClr>
              <a:buSzPct val="80000"/>
              <a:buFont typeface="Wingdings" panose="05000000000000000000" pitchFamily="2" charset="2"/>
              <a:defRPr/>
            </a:lvl1pPr>
            <a:lvl2pPr marL="457200" lvl="1" indent="0" algn="ctr">
              <a:buClr>
                <a:schemeClr val="accent1"/>
              </a:buClr>
              <a:buSzPct val="70000"/>
              <a:buFont typeface="Wingdings" panose="05000000000000000000" pitchFamily="2" charset="2"/>
              <a:defRPr/>
            </a:lvl2pPr>
            <a:lvl3pPr marL="914400" lvl="2" indent="0" algn="ctr">
              <a:buClr>
                <a:schemeClr val="bg2"/>
              </a:buClr>
              <a:buSzPct val="65000"/>
              <a:buFont typeface="Wingdings" panose="05000000000000000000" pitchFamily="2" charset="2"/>
              <a:defRPr/>
            </a:lvl3pPr>
            <a:lvl4pPr marL="1371600" lvl="3" indent="0" algn="ctr">
              <a:buClr>
                <a:schemeClr val="hlink"/>
              </a:buClr>
              <a:buSzPct val="60000"/>
              <a:buFont typeface="Wingdings" panose="05000000000000000000" pitchFamily="2" charset="2"/>
              <a:defRPr/>
            </a:lvl4pPr>
            <a:lvl5pPr marL="1828800" lvl="4" indent="0" algn="ctr">
              <a:buClr>
                <a:schemeClr val="bg2"/>
              </a:buClr>
              <a:buSzPct val="40000"/>
              <a:buFont typeface="Wingdings" panose="05000000000000000000" pitchFamily="2" charset="2"/>
              <a:defRPr/>
            </a:lvl5pPr>
          </a:lstStyle>
          <a:p>
            <a:pPr marL="0" lvl="0" indent="0" algn="l" defTabSz="914400" eaLnBrk="1" hangingPunct="1">
              <a:buNone/>
            </a:pPr>
            <a:r>
              <a:rPr lang="en-US" altLang="zh-CN" b="1" dirty="0"/>
              <a:t>                 </a:t>
            </a:r>
            <a:r>
              <a:rPr lang="zh-CN" altLang="en-US" sz="4000" b="1" dirty="0"/>
              <a:t>商务组织</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p:cNvSpPr>
          <p:nvPr>
            <p:ph type="title" idx="4294967295"/>
          </p:nvPr>
        </p:nvSpPr>
        <p:spPr>
          <a:ln/>
        </p:spPr>
        <p:txBody>
          <a:bodyPr vert="horz" wrap="square" anchor="ctr" anchorCtr="0"/>
          <a:lstStyle/>
          <a:p>
            <a:pPr eaLnBrk="1" hangingPunct="1"/>
            <a:endParaRPr lang="zh-CN"/>
          </a:p>
        </p:txBody>
      </p:sp>
      <p:sp>
        <p:nvSpPr>
          <p:cNvPr id="12290" name="Rectangle 3"/>
          <p:cNvSpPr>
            <a:spLocks noGrp="1"/>
          </p:cNvSpPr>
          <p:nvPr>
            <p:ph type="body" idx="4294967295"/>
          </p:nvPr>
        </p:nvSpPr>
        <p:spPr>
          <a:xfrm>
            <a:off x="323528" y="1340768"/>
            <a:ext cx="8352928" cy="4679032"/>
          </a:xfrm>
          <a:ln/>
        </p:spPr>
        <p:txBody>
          <a:bodyPr vert="horz" wrap="square" anchor="t" anchorCtr="0"/>
          <a:lstStyle/>
          <a:p>
            <a:pPr algn="just" eaLnBrk="1" hangingPunct="1">
              <a:lnSpc>
                <a:spcPct val="90000"/>
              </a:lnSpc>
              <a:buNone/>
            </a:pPr>
            <a:r>
              <a:rPr lang="en-US" altLang="zh-CN" sz="2400" dirty="0"/>
              <a:t>11) Although in theory transnational corporations can foster </a:t>
            </a:r>
          </a:p>
          <a:p>
            <a:pPr algn="just" eaLnBrk="1" hangingPunct="1">
              <a:lnSpc>
                <a:spcPct val="90000"/>
              </a:lnSpc>
              <a:buNone/>
            </a:pPr>
            <a:r>
              <a:rPr lang="en-US" altLang="zh-CN" sz="2400" dirty="0"/>
              <a:t>social development in developing countries by transferring </a:t>
            </a:r>
          </a:p>
          <a:p>
            <a:pPr algn="just" eaLnBrk="1" hangingPunct="1">
              <a:lnSpc>
                <a:spcPct val="90000"/>
              </a:lnSpc>
              <a:buNone/>
            </a:pPr>
            <a:r>
              <a:rPr lang="en-US" altLang="zh-CN" sz="2400" dirty="0"/>
              <a:t>management skills as well as research and development </a:t>
            </a:r>
          </a:p>
          <a:p>
            <a:pPr algn="just" eaLnBrk="1" hangingPunct="1">
              <a:lnSpc>
                <a:spcPct val="90000"/>
              </a:lnSpc>
              <a:buNone/>
            </a:pPr>
            <a:r>
              <a:rPr lang="en-US" altLang="zh-CN" sz="2400" dirty="0"/>
              <a:t>(R&amp;D) capacities, in practice their record in this field is </a:t>
            </a:r>
          </a:p>
          <a:p>
            <a:pPr algn="just" eaLnBrk="1" hangingPunct="1">
              <a:lnSpc>
                <a:spcPct val="90000"/>
              </a:lnSpc>
              <a:buNone/>
            </a:pPr>
            <a:r>
              <a:rPr lang="en-US" altLang="zh-CN" sz="2400" dirty="0"/>
              <a:t>mixed. </a:t>
            </a:r>
          </a:p>
          <a:p>
            <a:pPr eaLnBrk="1" hangingPunct="1">
              <a:lnSpc>
                <a:spcPct val="90000"/>
              </a:lnSpc>
              <a:buNone/>
            </a:pPr>
            <a:r>
              <a:rPr lang="zh-CN" altLang="en-US" sz="2400" dirty="0"/>
              <a:t>虽然在理论上跨国公司可以通过传递管理技术和研发知识来</a:t>
            </a:r>
            <a:endParaRPr lang="en-US" altLang="zh-CN" sz="2400" dirty="0"/>
          </a:p>
          <a:p>
            <a:pPr eaLnBrk="1" hangingPunct="1">
              <a:lnSpc>
                <a:spcPct val="90000"/>
              </a:lnSpc>
              <a:buNone/>
            </a:pPr>
            <a:r>
              <a:rPr lang="zh-CN" altLang="en-US" sz="2400" dirty="0"/>
              <a:t>推动社会的进步，但实践的效果喜忧参半。 </a:t>
            </a:r>
          </a:p>
          <a:p>
            <a:pPr eaLnBrk="1" hangingPunct="1">
              <a:lnSpc>
                <a:spcPct val="90000"/>
              </a:lnSpc>
              <a:buNone/>
            </a:pPr>
            <a:r>
              <a:rPr lang="zh-CN" altLang="en-US" sz="2400" dirty="0"/>
              <a:t> </a:t>
            </a:r>
            <a:r>
              <a:rPr lang="en-US" altLang="zh-CN" sz="2400" dirty="0"/>
              <a:t>1) foster social development </a:t>
            </a:r>
            <a:r>
              <a:rPr lang="zh-CN" altLang="en-US" sz="2400" dirty="0"/>
              <a:t>推动社会的发展</a:t>
            </a:r>
          </a:p>
          <a:p>
            <a:pPr eaLnBrk="1" hangingPunct="1">
              <a:lnSpc>
                <a:spcPct val="90000"/>
              </a:lnSpc>
              <a:buNone/>
            </a:pPr>
            <a:r>
              <a:rPr lang="zh-CN" altLang="en-US" sz="2400" dirty="0"/>
              <a:t> </a:t>
            </a:r>
            <a:r>
              <a:rPr lang="en-US" altLang="zh-CN" sz="2400" dirty="0"/>
              <a:t>2) by transferring management skills as well as research </a:t>
            </a:r>
          </a:p>
          <a:p>
            <a:pPr eaLnBrk="1" hangingPunct="1">
              <a:lnSpc>
                <a:spcPct val="90000"/>
              </a:lnSpc>
              <a:buNone/>
            </a:pPr>
            <a:r>
              <a:rPr lang="en-US" altLang="zh-CN" sz="2400" dirty="0"/>
              <a:t>     and development capacities.</a:t>
            </a:r>
          </a:p>
          <a:p>
            <a:pPr eaLnBrk="1" hangingPunct="1">
              <a:lnSpc>
                <a:spcPct val="90000"/>
              </a:lnSpc>
              <a:buNone/>
            </a:pPr>
            <a:r>
              <a:rPr lang="zh-CN" altLang="en-US" sz="2400" dirty="0"/>
              <a:t>    通过传递管理技术和研发能力（来推动社会的进步）</a:t>
            </a:r>
          </a:p>
          <a:p>
            <a:pPr eaLnBrk="1" hangingPunct="1">
              <a:lnSpc>
                <a:spcPct val="90000"/>
              </a:lnSpc>
              <a:buNone/>
            </a:pPr>
            <a:r>
              <a:rPr lang="zh-CN" altLang="en-US" sz="2400" dirty="0"/>
              <a:t> </a:t>
            </a:r>
            <a:r>
              <a:rPr lang="en-US" altLang="zh-CN" sz="2400" dirty="0"/>
              <a:t>3) be mixed </a:t>
            </a:r>
            <a:r>
              <a:rPr lang="zh-CN" altLang="en-US" sz="2400" dirty="0"/>
              <a:t>掺和，结合，喜忧参半</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p:cNvSpPr>
          <p:nvPr>
            <p:ph type="title" idx="4294967295"/>
          </p:nvPr>
        </p:nvSpPr>
        <p:spPr>
          <a:ln/>
        </p:spPr>
        <p:txBody>
          <a:bodyPr vert="horz" wrap="square" anchor="ctr" anchorCtr="0"/>
          <a:lstStyle/>
          <a:p>
            <a:pPr eaLnBrk="1" hangingPunct="1"/>
            <a:r>
              <a:rPr lang="en-US" altLang="zh-CN" sz="2900" b="1" dirty="0"/>
              <a:t>Ⅲ. Keys to Test Yourself</a:t>
            </a:r>
            <a:r>
              <a:rPr lang="zh-CN" altLang="en-US" sz="2900" b="1" dirty="0"/>
              <a:t>　（练习答案）</a:t>
            </a:r>
          </a:p>
        </p:txBody>
      </p:sp>
      <p:sp>
        <p:nvSpPr>
          <p:cNvPr id="13315" name="Rectangle 3"/>
          <p:cNvSpPr>
            <a:spLocks noGrp="1"/>
          </p:cNvSpPr>
          <p:nvPr>
            <p:ph type="body" idx="4294967295"/>
          </p:nvPr>
        </p:nvSpPr>
        <p:spPr>
          <a:xfrm>
            <a:off x="395536" y="1340768"/>
            <a:ext cx="8280920" cy="4679032"/>
          </a:xfrm>
          <a:ln/>
        </p:spPr>
        <p:txBody>
          <a:bodyPr vert="horz" wrap="square" anchor="t" anchorCtr="0"/>
          <a:lstStyle/>
          <a:p>
            <a:pPr eaLnBrk="1" hangingPunct="1">
              <a:lnSpc>
                <a:spcPct val="80000"/>
              </a:lnSpc>
              <a:buNone/>
            </a:pPr>
            <a:r>
              <a:rPr lang="en-US" altLang="zh-CN" sz="2800" dirty="0"/>
              <a:t>1. Comprehension Questions</a:t>
            </a:r>
          </a:p>
          <a:p>
            <a:pPr eaLnBrk="1" hangingPunct="1">
              <a:lnSpc>
                <a:spcPct val="80000"/>
              </a:lnSpc>
              <a:buNone/>
            </a:pPr>
            <a:r>
              <a:rPr lang="en-US" altLang="zh-CN" sz="2400" dirty="0"/>
              <a:t>1) What are the major disadvantages of sole proprietorship?</a:t>
            </a:r>
          </a:p>
          <a:p>
            <a:pPr algn="just" eaLnBrk="1" hangingPunct="1">
              <a:lnSpc>
                <a:spcPct val="80000"/>
              </a:lnSpc>
              <a:buNone/>
            </a:pPr>
            <a:r>
              <a:rPr lang="en-US" altLang="zh-CN" sz="2400" u="sng" dirty="0"/>
              <a:t>Sole proprietorship has the following disadvantages: </a:t>
            </a:r>
          </a:p>
          <a:p>
            <a:pPr algn="just" eaLnBrk="1" hangingPunct="1">
              <a:lnSpc>
                <a:spcPct val="80000"/>
              </a:lnSpc>
              <a:buNone/>
            </a:pPr>
            <a:r>
              <a:rPr lang="en-US" altLang="zh-CN" sz="2400" u="sng" dirty="0"/>
              <a:t>First, the owner is exposed to unlimited liability. That means </a:t>
            </a:r>
          </a:p>
          <a:p>
            <a:pPr algn="just" eaLnBrk="1" hangingPunct="1">
              <a:lnSpc>
                <a:spcPct val="80000"/>
              </a:lnSpc>
              <a:buNone/>
            </a:pPr>
            <a:r>
              <a:rPr lang="en-US" altLang="zh-CN" sz="2400" u="sng" dirty="0"/>
              <a:t>the owner is personally liable for all debts of the business. </a:t>
            </a:r>
          </a:p>
          <a:p>
            <a:pPr algn="just" eaLnBrk="1" hangingPunct="1">
              <a:lnSpc>
                <a:spcPct val="80000"/>
              </a:lnSpc>
              <a:buNone/>
            </a:pPr>
            <a:r>
              <a:rPr lang="en-US" altLang="zh-CN" sz="2400" u="sng" dirty="0"/>
              <a:t>These debts may be incurred as a result of a contract </a:t>
            </a:r>
          </a:p>
          <a:p>
            <a:pPr algn="just" eaLnBrk="1" hangingPunct="1">
              <a:lnSpc>
                <a:spcPct val="80000"/>
              </a:lnSpc>
              <a:buNone/>
            </a:pPr>
            <a:r>
              <a:rPr lang="en-US" altLang="zh-CN" sz="2400" u="sng" dirty="0"/>
              <a:t>obligation or as a result of tort liability.</a:t>
            </a:r>
          </a:p>
          <a:p>
            <a:pPr algn="just" eaLnBrk="1" hangingPunct="1">
              <a:lnSpc>
                <a:spcPct val="80000"/>
              </a:lnSpc>
              <a:buNone/>
            </a:pPr>
            <a:r>
              <a:rPr lang="en-US" altLang="zh-CN" sz="2400" u="sng" dirty="0"/>
              <a:t>Second, the sole proprietorship is normally not in the best </a:t>
            </a:r>
          </a:p>
          <a:p>
            <a:pPr algn="just" eaLnBrk="1" hangingPunct="1">
              <a:lnSpc>
                <a:spcPct val="80000"/>
              </a:lnSpc>
              <a:buNone/>
            </a:pPr>
            <a:r>
              <a:rPr lang="en-US" altLang="zh-CN" sz="2400" u="sng" dirty="0"/>
              <a:t>position to raise large sums of money because its ability to </a:t>
            </a:r>
          </a:p>
          <a:p>
            <a:pPr algn="just" eaLnBrk="1" hangingPunct="1">
              <a:lnSpc>
                <a:spcPct val="80000"/>
              </a:lnSpc>
              <a:buNone/>
            </a:pPr>
            <a:r>
              <a:rPr lang="en-US" altLang="zh-CN" sz="2400" u="sng" dirty="0"/>
              <a:t>repay loans is limited by the assets of the individual </a:t>
            </a:r>
          </a:p>
          <a:p>
            <a:pPr algn="just" eaLnBrk="1" hangingPunct="1">
              <a:lnSpc>
                <a:spcPct val="80000"/>
              </a:lnSpc>
              <a:buNone/>
            </a:pPr>
            <a:r>
              <a:rPr lang="en-US" altLang="zh-CN" sz="2400" u="sng" dirty="0"/>
              <a:t>proprietor.</a:t>
            </a:r>
          </a:p>
          <a:p>
            <a:pPr algn="just" eaLnBrk="1" hangingPunct="1">
              <a:lnSpc>
                <a:spcPct val="80000"/>
              </a:lnSpc>
              <a:buNone/>
            </a:pPr>
            <a:r>
              <a:rPr lang="en-US" altLang="zh-CN" sz="2400" u="sng" dirty="0"/>
              <a:t>The third disadvantage is the sole proprietorship’s lack of </a:t>
            </a:r>
          </a:p>
          <a:p>
            <a:pPr algn="just" eaLnBrk="1" hangingPunct="1">
              <a:lnSpc>
                <a:spcPct val="80000"/>
              </a:lnSpc>
              <a:buNone/>
            </a:pPr>
            <a:r>
              <a:rPr lang="en-US" altLang="zh-CN" sz="2400" u="sng" dirty="0"/>
              <a:t>continuity.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3315">
                                            <p:txEl>
                                              <p:pRg st="2" end="2"/>
                                            </p:txEl>
                                          </p:spTgt>
                                        </p:tgtEl>
                                        <p:attrNameLst>
                                          <p:attrName>style.visibility</p:attrName>
                                        </p:attrNameLst>
                                      </p:cBhvr>
                                      <p:to>
                                        <p:strVal val="visible"/>
                                      </p:to>
                                    </p:set>
                                    <p:animEffect transition="in" filter="diamond(in)">
                                      <p:cBhvr>
                                        <p:cTn id="7" dur="2000"/>
                                        <p:tgtEl>
                                          <p:spTgt spid="13315">
                                            <p:txEl>
                                              <p:pRg st="2" end="2"/>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13315">
                                            <p:txEl>
                                              <p:pRg st="3" end="3"/>
                                            </p:txEl>
                                          </p:spTgt>
                                        </p:tgtEl>
                                        <p:attrNameLst>
                                          <p:attrName>style.visibility</p:attrName>
                                        </p:attrNameLst>
                                      </p:cBhvr>
                                      <p:to>
                                        <p:strVal val="visible"/>
                                      </p:to>
                                    </p:set>
                                    <p:animEffect transition="in" filter="diamond(in)">
                                      <p:cBhvr>
                                        <p:cTn id="10" dur="2000"/>
                                        <p:tgtEl>
                                          <p:spTgt spid="13315">
                                            <p:txEl>
                                              <p:pRg st="3" end="3"/>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13315">
                                            <p:txEl>
                                              <p:pRg st="4" end="4"/>
                                            </p:txEl>
                                          </p:spTgt>
                                        </p:tgtEl>
                                        <p:attrNameLst>
                                          <p:attrName>style.visibility</p:attrName>
                                        </p:attrNameLst>
                                      </p:cBhvr>
                                      <p:to>
                                        <p:strVal val="visible"/>
                                      </p:to>
                                    </p:set>
                                    <p:animEffect transition="in" filter="diamond(in)">
                                      <p:cBhvr>
                                        <p:cTn id="13" dur="2000"/>
                                        <p:tgtEl>
                                          <p:spTgt spid="13315">
                                            <p:txEl>
                                              <p:pRg st="4" end="4"/>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13315">
                                            <p:txEl>
                                              <p:pRg st="5" end="5"/>
                                            </p:txEl>
                                          </p:spTgt>
                                        </p:tgtEl>
                                        <p:attrNameLst>
                                          <p:attrName>style.visibility</p:attrName>
                                        </p:attrNameLst>
                                      </p:cBhvr>
                                      <p:to>
                                        <p:strVal val="visible"/>
                                      </p:to>
                                    </p:set>
                                    <p:animEffect transition="in" filter="diamond(in)">
                                      <p:cBhvr>
                                        <p:cTn id="16" dur="2000"/>
                                        <p:tgtEl>
                                          <p:spTgt spid="13315">
                                            <p:txEl>
                                              <p:pRg st="5" end="5"/>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13315">
                                            <p:txEl>
                                              <p:pRg st="6" end="6"/>
                                            </p:txEl>
                                          </p:spTgt>
                                        </p:tgtEl>
                                        <p:attrNameLst>
                                          <p:attrName>style.visibility</p:attrName>
                                        </p:attrNameLst>
                                      </p:cBhvr>
                                      <p:to>
                                        <p:strVal val="visible"/>
                                      </p:to>
                                    </p:set>
                                    <p:animEffect transition="in" filter="diamond(in)">
                                      <p:cBhvr>
                                        <p:cTn id="19" dur="2000"/>
                                        <p:tgtEl>
                                          <p:spTgt spid="13315">
                                            <p:txEl>
                                              <p:pRg st="6" end="6"/>
                                            </p:txEl>
                                          </p:spTgt>
                                        </p:tgtEl>
                                      </p:cBhvr>
                                    </p:animEffect>
                                  </p:childTnLst>
                                </p:cTn>
                              </p:par>
                              <p:par>
                                <p:cTn id="20" presetID="8" presetClass="entr" presetSubtype="16" fill="hold" nodeType="withEffect">
                                  <p:stCondLst>
                                    <p:cond delay="0"/>
                                  </p:stCondLst>
                                  <p:childTnLst>
                                    <p:set>
                                      <p:cBhvr>
                                        <p:cTn id="21" dur="1" fill="hold">
                                          <p:stCondLst>
                                            <p:cond delay="0"/>
                                          </p:stCondLst>
                                        </p:cTn>
                                        <p:tgtEl>
                                          <p:spTgt spid="13315">
                                            <p:txEl>
                                              <p:pRg st="7" end="7"/>
                                            </p:txEl>
                                          </p:spTgt>
                                        </p:tgtEl>
                                        <p:attrNameLst>
                                          <p:attrName>style.visibility</p:attrName>
                                        </p:attrNameLst>
                                      </p:cBhvr>
                                      <p:to>
                                        <p:strVal val="visible"/>
                                      </p:to>
                                    </p:set>
                                    <p:animEffect transition="in" filter="diamond(in)">
                                      <p:cBhvr>
                                        <p:cTn id="22" dur="2000"/>
                                        <p:tgtEl>
                                          <p:spTgt spid="13315">
                                            <p:txEl>
                                              <p:pRg st="7" end="7"/>
                                            </p:txEl>
                                          </p:spTgt>
                                        </p:tgtEl>
                                      </p:cBhvr>
                                    </p:animEffect>
                                  </p:childTnLst>
                                </p:cTn>
                              </p:par>
                              <p:par>
                                <p:cTn id="23" presetID="8" presetClass="entr" presetSubtype="16" fill="hold" nodeType="withEffect">
                                  <p:stCondLst>
                                    <p:cond delay="0"/>
                                  </p:stCondLst>
                                  <p:childTnLst>
                                    <p:set>
                                      <p:cBhvr>
                                        <p:cTn id="24" dur="1" fill="hold">
                                          <p:stCondLst>
                                            <p:cond delay="0"/>
                                          </p:stCondLst>
                                        </p:cTn>
                                        <p:tgtEl>
                                          <p:spTgt spid="13315">
                                            <p:txEl>
                                              <p:pRg st="8" end="8"/>
                                            </p:txEl>
                                          </p:spTgt>
                                        </p:tgtEl>
                                        <p:attrNameLst>
                                          <p:attrName>style.visibility</p:attrName>
                                        </p:attrNameLst>
                                      </p:cBhvr>
                                      <p:to>
                                        <p:strVal val="visible"/>
                                      </p:to>
                                    </p:set>
                                    <p:animEffect transition="in" filter="diamond(in)">
                                      <p:cBhvr>
                                        <p:cTn id="25" dur="2000"/>
                                        <p:tgtEl>
                                          <p:spTgt spid="13315">
                                            <p:txEl>
                                              <p:pRg st="8" end="8"/>
                                            </p:txEl>
                                          </p:spTgt>
                                        </p:tgtEl>
                                      </p:cBhvr>
                                    </p:animEffect>
                                  </p:childTnLst>
                                </p:cTn>
                              </p:par>
                              <p:par>
                                <p:cTn id="26" presetID="8" presetClass="entr" presetSubtype="16" fill="hold" nodeType="withEffect">
                                  <p:stCondLst>
                                    <p:cond delay="0"/>
                                  </p:stCondLst>
                                  <p:childTnLst>
                                    <p:set>
                                      <p:cBhvr>
                                        <p:cTn id="27" dur="1" fill="hold">
                                          <p:stCondLst>
                                            <p:cond delay="0"/>
                                          </p:stCondLst>
                                        </p:cTn>
                                        <p:tgtEl>
                                          <p:spTgt spid="13315">
                                            <p:txEl>
                                              <p:pRg st="9" end="9"/>
                                            </p:txEl>
                                          </p:spTgt>
                                        </p:tgtEl>
                                        <p:attrNameLst>
                                          <p:attrName>style.visibility</p:attrName>
                                        </p:attrNameLst>
                                      </p:cBhvr>
                                      <p:to>
                                        <p:strVal val="visible"/>
                                      </p:to>
                                    </p:set>
                                    <p:animEffect transition="in" filter="diamond(in)">
                                      <p:cBhvr>
                                        <p:cTn id="28" dur="2000"/>
                                        <p:tgtEl>
                                          <p:spTgt spid="13315">
                                            <p:txEl>
                                              <p:pRg st="9" end="9"/>
                                            </p:txEl>
                                          </p:spTgt>
                                        </p:tgtEl>
                                      </p:cBhvr>
                                    </p:animEffect>
                                  </p:childTnLst>
                                </p:cTn>
                              </p:par>
                              <p:par>
                                <p:cTn id="29" presetID="8" presetClass="entr" presetSubtype="16" fill="hold" nodeType="withEffect">
                                  <p:stCondLst>
                                    <p:cond delay="0"/>
                                  </p:stCondLst>
                                  <p:childTnLst>
                                    <p:set>
                                      <p:cBhvr>
                                        <p:cTn id="30" dur="1" fill="hold">
                                          <p:stCondLst>
                                            <p:cond delay="0"/>
                                          </p:stCondLst>
                                        </p:cTn>
                                        <p:tgtEl>
                                          <p:spTgt spid="13315">
                                            <p:txEl>
                                              <p:pRg st="10" end="10"/>
                                            </p:txEl>
                                          </p:spTgt>
                                        </p:tgtEl>
                                        <p:attrNameLst>
                                          <p:attrName>style.visibility</p:attrName>
                                        </p:attrNameLst>
                                      </p:cBhvr>
                                      <p:to>
                                        <p:strVal val="visible"/>
                                      </p:to>
                                    </p:set>
                                    <p:animEffect transition="in" filter="diamond(in)">
                                      <p:cBhvr>
                                        <p:cTn id="31" dur="2000"/>
                                        <p:tgtEl>
                                          <p:spTgt spid="13315">
                                            <p:txEl>
                                              <p:pRg st="10" end="10"/>
                                            </p:txEl>
                                          </p:spTgt>
                                        </p:tgtEl>
                                      </p:cBhvr>
                                    </p:animEffect>
                                  </p:childTnLst>
                                </p:cTn>
                              </p:par>
                              <p:par>
                                <p:cTn id="32" presetID="8" presetClass="entr" presetSubtype="16" fill="hold" nodeType="withEffect">
                                  <p:stCondLst>
                                    <p:cond delay="0"/>
                                  </p:stCondLst>
                                  <p:childTnLst>
                                    <p:set>
                                      <p:cBhvr>
                                        <p:cTn id="33" dur="1" fill="hold">
                                          <p:stCondLst>
                                            <p:cond delay="0"/>
                                          </p:stCondLst>
                                        </p:cTn>
                                        <p:tgtEl>
                                          <p:spTgt spid="13315">
                                            <p:txEl>
                                              <p:pRg st="11" end="11"/>
                                            </p:txEl>
                                          </p:spTgt>
                                        </p:tgtEl>
                                        <p:attrNameLst>
                                          <p:attrName>style.visibility</p:attrName>
                                        </p:attrNameLst>
                                      </p:cBhvr>
                                      <p:to>
                                        <p:strVal val="visible"/>
                                      </p:to>
                                    </p:set>
                                    <p:animEffect transition="in" filter="diamond(in)">
                                      <p:cBhvr>
                                        <p:cTn id="34" dur="2000"/>
                                        <p:tgtEl>
                                          <p:spTgt spid="13315">
                                            <p:txEl>
                                              <p:pRg st="11" end="11"/>
                                            </p:txEl>
                                          </p:spTgt>
                                        </p:tgtEl>
                                      </p:cBhvr>
                                    </p:animEffect>
                                  </p:childTnLst>
                                </p:cTn>
                              </p:par>
                              <p:par>
                                <p:cTn id="35" presetID="8" presetClass="entr" presetSubtype="16" fill="hold" nodeType="withEffect">
                                  <p:stCondLst>
                                    <p:cond delay="0"/>
                                  </p:stCondLst>
                                  <p:childTnLst>
                                    <p:set>
                                      <p:cBhvr>
                                        <p:cTn id="36" dur="1" fill="hold">
                                          <p:stCondLst>
                                            <p:cond delay="0"/>
                                          </p:stCondLst>
                                        </p:cTn>
                                        <p:tgtEl>
                                          <p:spTgt spid="13315">
                                            <p:txEl>
                                              <p:pRg st="12" end="12"/>
                                            </p:txEl>
                                          </p:spTgt>
                                        </p:tgtEl>
                                        <p:attrNameLst>
                                          <p:attrName>style.visibility</p:attrName>
                                        </p:attrNameLst>
                                      </p:cBhvr>
                                      <p:to>
                                        <p:strVal val="visible"/>
                                      </p:to>
                                    </p:set>
                                    <p:animEffect transition="in" filter="diamond(in)">
                                      <p:cBhvr>
                                        <p:cTn id="37" dur="2000"/>
                                        <p:tgtEl>
                                          <p:spTgt spid="1331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p:cNvSpPr>
          <p:nvPr>
            <p:ph type="title" idx="4294967295"/>
          </p:nvPr>
        </p:nvSpPr>
        <p:spPr>
          <a:ln/>
        </p:spPr>
        <p:txBody>
          <a:bodyPr vert="horz" wrap="square" anchor="ctr" anchorCtr="0"/>
          <a:lstStyle/>
          <a:p>
            <a:pPr eaLnBrk="1" hangingPunct="1"/>
            <a:endParaRPr lang="zh-CN"/>
          </a:p>
        </p:txBody>
      </p:sp>
      <p:sp>
        <p:nvSpPr>
          <p:cNvPr id="14339" name="Rectangle 3"/>
          <p:cNvSpPr>
            <a:spLocks noGrp="1"/>
          </p:cNvSpPr>
          <p:nvPr>
            <p:ph type="body" idx="4294967295"/>
          </p:nvPr>
        </p:nvSpPr>
        <p:spPr>
          <a:xfrm>
            <a:off x="395536" y="1340768"/>
            <a:ext cx="8136904" cy="4751040"/>
          </a:xfrm>
          <a:ln/>
        </p:spPr>
        <p:txBody>
          <a:bodyPr vert="horz" wrap="square" anchor="t" anchorCtr="0"/>
          <a:lstStyle/>
          <a:p>
            <a:pPr eaLnBrk="1" hangingPunct="1">
              <a:lnSpc>
                <a:spcPct val="80000"/>
              </a:lnSpc>
              <a:buNone/>
            </a:pPr>
            <a:r>
              <a:rPr lang="en-US" altLang="zh-CN" sz="2400" dirty="0"/>
              <a:t>2) What are the chief differences between general </a:t>
            </a:r>
          </a:p>
          <a:p>
            <a:pPr eaLnBrk="1" hangingPunct="1">
              <a:lnSpc>
                <a:spcPct val="80000"/>
              </a:lnSpc>
              <a:buNone/>
            </a:pPr>
            <a:r>
              <a:rPr lang="en-US" altLang="zh-CN" sz="2400" dirty="0"/>
              <a:t>partnership and limited partnership?</a:t>
            </a:r>
          </a:p>
          <a:p>
            <a:pPr eaLnBrk="1" hangingPunct="1">
              <a:lnSpc>
                <a:spcPct val="80000"/>
              </a:lnSpc>
              <a:buNone/>
            </a:pPr>
            <a:r>
              <a:rPr lang="en-US" altLang="zh-CN" sz="2400" dirty="0"/>
              <a:t>The chief differences between general partnership and </a:t>
            </a:r>
          </a:p>
          <a:p>
            <a:pPr eaLnBrk="1" hangingPunct="1">
              <a:lnSpc>
                <a:spcPct val="80000"/>
              </a:lnSpc>
              <a:buNone/>
            </a:pPr>
            <a:r>
              <a:rPr lang="en-US" altLang="zh-CN" sz="2400" dirty="0"/>
              <a:t>limited partnership are that:</a:t>
            </a:r>
          </a:p>
          <a:p>
            <a:pPr marL="0" indent="0" eaLnBrk="1" hangingPunct="1">
              <a:lnSpc>
                <a:spcPct val="80000"/>
              </a:lnSpc>
              <a:buNone/>
            </a:pPr>
            <a:r>
              <a:rPr lang="en-US" altLang="zh-CN" sz="2400" dirty="0"/>
              <a:t>(1)one or more partners in the limited partnership have </a:t>
            </a:r>
          </a:p>
          <a:p>
            <a:pPr marL="0" indent="0" eaLnBrk="1" hangingPunct="1">
              <a:lnSpc>
                <a:spcPct val="80000"/>
              </a:lnSpc>
              <a:buNone/>
            </a:pPr>
            <a:r>
              <a:rPr lang="en-US" altLang="zh-CN" sz="2400" dirty="0"/>
              <a:t>limited liability—that is,  their liability is limited to the extent of their investment in the partnership-whereas all partners in a general partnership have unlimited liability.</a:t>
            </a:r>
          </a:p>
          <a:p>
            <a:pPr eaLnBrk="1" hangingPunct="1">
              <a:lnSpc>
                <a:spcPct val="80000"/>
              </a:lnSpc>
              <a:buNone/>
            </a:pPr>
            <a:r>
              <a:rPr lang="en-US" altLang="zh-CN" sz="2400" dirty="0"/>
              <a:t>(2) Limited partners have no control over the everyday </a:t>
            </a:r>
          </a:p>
          <a:p>
            <a:pPr eaLnBrk="1" hangingPunct="1">
              <a:lnSpc>
                <a:spcPct val="80000"/>
              </a:lnSpc>
              <a:buNone/>
            </a:pPr>
            <a:r>
              <a:rPr lang="en-US" altLang="zh-CN" sz="2400" dirty="0"/>
              <a:t>management. </a:t>
            </a:r>
          </a:p>
          <a:p>
            <a:pPr marL="0" indent="0" eaLnBrk="1" hangingPunct="1">
              <a:lnSpc>
                <a:spcPct val="80000"/>
              </a:lnSpc>
              <a:buNone/>
            </a:pPr>
            <a:endParaRPr lang="en-US" altLang="zh-CN"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14339">
                                            <p:txEl>
                                              <p:pRg st="4" end="4"/>
                                            </p:txEl>
                                          </p:spTgt>
                                        </p:tgtEl>
                                        <p:attrNameLst>
                                          <p:attrName>style.visibility</p:attrName>
                                        </p:attrNameLst>
                                      </p:cBhvr>
                                      <p:to>
                                        <p:strVal val="visible"/>
                                      </p:to>
                                    </p:set>
                                    <p:animEffect transition="in" filter="diamond(in)">
                                      <p:cBhvr>
                                        <p:cTn id="7" dur="2000"/>
                                        <p:tgtEl>
                                          <p:spTgt spid="14339">
                                            <p:txEl>
                                              <p:pRg st="4" end="4"/>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14339">
                                            <p:txEl>
                                              <p:pRg st="5" end="5"/>
                                            </p:txEl>
                                          </p:spTgt>
                                        </p:tgtEl>
                                        <p:attrNameLst>
                                          <p:attrName>style.visibility</p:attrName>
                                        </p:attrNameLst>
                                      </p:cBhvr>
                                      <p:to>
                                        <p:strVal val="visible"/>
                                      </p:to>
                                    </p:set>
                                    <p:animEffect transition="in" filter="diamond(in)">
                                      <p:cBhvr>
                                        <p:cTn id="10" dur="2000"/>
                                        <p:tgtEl>
                                          <p:spTgt spid="14339">
                                            <p:txEl>
                                              <p:pRg st="5" end="5"/>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14339">
                                            <p:txEl>
                                              <p:pRg st="6" end="6"/>
                                            </p:txEl>
                                          </p:spTgt>
                                        </p:tgtEl>
                                        <p:attrNameLst>
                                          <p:attrName>style.visibility</p:attrName>
                                        </p:attrNameLst>
                                      </p:cBhvr>
                                      <p:to>
                                        <p:strVal val="visible"/>
                                      </p:to>
                                    </p:set>
                                    <p:animEffect transition="in" filter="diamond(in)">
                                      <p:cBhvr>
                                        <p:cTn id="13" dur="2000"/>
                                        <p:tgtEl>
                                          <p:spTgt spid="14339">
                                            <p:txEl>
                                              <p:pRg st="6" end="6"/>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14339">
                                            <p:txEl>
                                              <p:pRg st="7" end="7"/>
                                            </p:txEl>
                                          </p:spTgt>
                                        </p:tgtEl>
                                        <p:attrNameLst>
                                          <p:attrName>style.visibility</p:attrName>
                                        </p:attrNameLst>
                                      </p:cBhvr>
                                      <p:to>
                                        <p:strVal val="visible"/>
                                      </p:to>
                                    </p:set>
                                    <p:animEffect transition="in" filter="diamond(in)">
                                      <p:cBhvr>
                                        <p:cTn id="16" dur="2000"/>
                                        <p:tgtEl>
                                          <p:spTgt spid="1433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C79271B-4113-9526-18B2-F9994171BF53}"/>
              </a:ext>
            </a:extLst>
          </p:cNvPr>
          <p:cNvSpPr txBox="1"/>
          <p:nvPr/>
        </p:nvSpPr>
        <p:spPr>
          <a:xfrm>
            <a:off x="395536" y="2166607"/>
            <a:ext cx="8208912" cy="2456057"/>
          </a:xfrm>
          <a:prstGeom prst="rect">
            <a:avLst/>
          </a:prstGeom>
          <a:noFill/>
        </p:spPr>
        <p:txBody>
          <a:bodyPr wrap="square">
            <a:spAutoFit/>
          </a:bodyPr>
          <a:lstStyle/>
          <a:p>
            <a:pPr eaLnBrk="1" hangingPunct="1">
              <a:lnSpc>
                <a:spcPct val="80000"/>
              </a:lnSpc>
              <a:buNone/>
            </a:pPr>
            <a:r>
              <a:rPr lang="en-US" altLang="zh-CN" sz="2400" dirty="0"/>
              <a:t>3) Is general partnership a legal entity? </a:t>
            </a:r>
          </a:p>
          <a:p>
            <a:pPr eaLnBrk="1" hangingPunct="1">
              <a:lnSpc>
                <a:spcPct val="80000"/>
              </a:lnSpc>
              <a:buNone/>
            </a:pPr>
            <a:endParaRPr lang="en-US" altLang="zh-CN" sz="2400" dirty="0"/>
          </a:p>
          <a:p>
            <a:pPr algn="just" eaLnBrk="1" hangingPunct="1">
              <a:lnSpc>
                <a:spcPct val="80000"/>
              </a:lnSpc>
              <a:buNone/>
            </a:pPr>
            <a:r>
              <a:rPr lang="en-US" altLang="zh-CN" sz="2400" dirty="0"/>
              <a:t>Although general partnership is regarded as an entity in </a:t>
            </a:r>
          </a:p>
          <a:p>
            <a:pPr algn="just" eaLnBrk="1" hangingPunct="1">
              <a:lnSpc>
                <a:spcPct val="80000"/>
              </a:lnSpc>
              <a:buNone/>
            </a:pPr>
            <a:r>
              <a:rPr lang="en-US" altLang="zh-CN" sz="2400" dirty="0"/>
              <a:t>itself in the course of day–to–day business activities, the </a:t>
            </a:r>
          </a:p>
          <a:p>
            <a:pPr algn="just" eaLnBrk="1" hangingPunct="1">
              <a:lnSpc>
                <a:spcPct val="80000"/>
              </a:lnSpc>
              <a:buNone/>
            </a:pPr>
            <a:r>
              <a:rPr lang="en-US" altLang="zh-CN" sz="2400" dirty="0"/>
              <a:t>common law does not recognize it a legal entity, but</a:t>
            </a:r>
          </a:p>
          <a:p>
            <a:pPr algn="just" eaLnBrk="1" hangingPunct="1">
              <a:lnSpc>
                <a:spcPct val="80000"/>
              </a:lnSpc>
              <a:buNone/>
            </a:pPr>
            <a:r>
              <a:rPr lang="en-US" altLang="zh-CN" sz="2400" dirty="0"/>
              <a:t>usually as an aggregation of individuals. Thus, a partnership is not a fictional person with a distinct legal existence apart from its members. </a:t>
            </a:r>
          </a:p>
        </p:txBody>
      </p:sp>
    </p:spTree>
    <p:extLst>
      <p:ext uri="{BB962C8B-B14F-4D97-AF65-F5344CB8AC3E}">
        <p14:creationId xmlns:p14="http://schemas.microsoft.com/office/powerpoint/2010/main" val="40362892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idx="4294967295"/>
          </p:nvPr>
        </p:nvSpPr>
        <p:spPr>
          <a:ln/>
        </p:spPr>
        <p:txBody>
          <a:bodyPr vert="horz" wrap="square" anchor="ctr" anchorCtr="0"/>
          <a:lstStyle/>
          <a:p>
            <a:pPr eaLnBrk="1" hangingPunct="1"/>
            <a:endParaRPr lang="zh-CN"/>
          </a:p>
        </p:txBody>
      </p:sp>
      <p:sp>
        <p:nvSpPr>
          <p:cNvPr id="15363" name="内容占位符 2"/>
          <p:cNvSpPr>
            <a:spLocks noGrp="1"/>
          </p:cNvSpPr>
          <p:nvPr>
            <p:ph idx="4294967295"/>
          </p:nvPr>
        </p:nvSpPr>
        <p:spPr>
          <a:xfrm>
            <a:off x="395536" y="1412776"/>
            <a:ext cx="8138864" cy="4607024"/>
          </a:xfrm>
          <a:ln/>
        </p:spPr>
        <p:txBody>
          <a:bodyPr vert="horz" wrap="square" anchor="t" anchorCtr="0"/>
          <a:lstStyle/>
          <a:p>
            <a:pPr eaLnBrk="1" hangingPunct="1">
              <a:lnSpc>
                <a:spcPct val="80000"/>
              </a:lnSpc>
              <a:buClr>
                <a:srgbClr val="996666"/>
              </a:buClr>
              <a:buNone/>
            </a:pPr>
            <a:r>
              <a:rPr lang="en-US" altLang="zh-CN" sz="2400" dirty="0">
                <a:solidFill>
                  <a:srgbClr val="000000"/>
                </a:solidFill>
              </a:rPr>
              <a:t>4) Why is it desirable to have articles of partnership as far as partnership is concerned?</a:t>
            </a:r>
          </a:p>
          <a:p>
            <a:pPr eaLnBrk="1" hangingPunct="1">
              <a:lnSpc>
                <a:spcPct val="80000"/>
              </a:lnSpc>
              <a:buClr>
                <a:srgbClr val="996666"/>
              </a:buClr>
              <a:buNone/>
            </a:pPr>
            <a:r>
              <a:rPr lang="en-US" altLang="zh-CN" sz="2400" dirty="0"/>
              <a:t>    </a:t>
            </a:r>
            <a:r>
              <a:rPr lang="en-US" altLang="zh-CN" sz="2400" u="sng" dirty="0"/>
              <a:t>Because the existence of such an agreement (articles of partnership) helps to avoid conflict by clarifying the rights and responsibilities of the parties.)</a:t>
            </a:r>
          </a:p>
          <a:p>
            <a:pPr eaLnBrk="1" hangingPunct="1">
              <a:lnSpc>
                <a:spcPct val="80000"/>
              </a:lnSpc>
              <a:buClr>
                <a:srgbClr val="996666"/>
              </a:buClr>
              <a:buNone/>
            </a:pPr>
            <a:r>
              <a:rPr lang="en-US" altLang="zh-CN" sz="2400" dirty="0">
                <a:solidFill>
                  <a:srgbClr val="000000"/>
                </a:solidFill>
              </a:rPr>
              <a:t>5) What has to be dealt with between dissolution and termination of a partnership?</a:t>
            </a:r>
          </a:p>
          <a:p>
            <a:pPr eaLnBrk="1" hangingPunct="1">
              <a:lnSpc>
                <a:spcPct val="80000"/>
              </a:lnSpc>
              <a:buClr>
                <a:srgbClr val="996666"/>
              </a:buClr>
              <a:buNone/>
            </a:pPr>
            <a:r>
              <a:rPr lang="en-US" altLang="zh-CN" sz="2400" dirty="0"/>
              <a:t>    </a:t>
            </a:r>
            <a:r>
              <a:rPr lang="en-US" altLang="zh-CN" sz="2400" u="sng" dirty="0"/>
              <a:t>The following has to be dealt with: </a:t>
            </a:r>
            <a:endParaRPr lang="zh-CN" altLang="en-US" sz="2400" u="sng" dirty="0"/>
          </a:p>
          <a:p>
            <a:pPr eaLnBrk="1" hangingPunct="1">
              <a:lnSpc>
                <a:spcPct val="80000"/>
              </a:lnSpc>
              <a:buClr>
                <a:srgbClr val="996666"/>
              </a:buClr>
              <a:buNone/>
            </a:pPr>
            <a:r>
              <a:rPr lang="en-US" altLang="zh-CN" sz="2400" dirty="0"/>
              <a:t>    </a:t>
            </a:r>
            <a:r>
              <a:rPr lang="en-US" altLang="zh-CN" sz="2400" u="sng" dirty="0"/>
              <a:t>The liquidation of the partnership is to be carried out;</a:t>
            </a:r>
            <a:endParaRPr lang="zh-CN" altLang="en-US" sz="2400" u="sng" dirty="0"/>
          </a:p>
          <a:p>
            <a:pPr eaLnBrk="1" hangingPunct="1">
              <a:lnSpc>
                <a:spcPct val="80000"/>
              </a:lnSpc>
              <a:buClr>
                <a:srgbClr val="996666"/>
              </a:buClr>
              <a:buNone/>
            </a:pPr>
            <a:r>
              <a:rPr lang="en-US" altLang="zh-CN" sz="2400" dirty="0"/>
              <a:t>    </a:t>
            </a:r>
            <a:r>
              <a:rPr lang="en-US" altLang="zh-CN" sz="2400" u="sng" dirty="0"/>
              <a:t>Business affairs are to be put in order;</a:t>
            </a:r>
            <a:endParaRPr lang="zh-CN" altLang="en-US" sz="2400" u="sng" dirty="0"/>
          </a:p>
          <a:p>
            <a:pPr eaLnBrk="1" hangingPunct="1">
              <a:lnSpc>
                <a:spcPct val="80000"/>
              </a:lnSpc>
              <a:buClr>
                <a:srgbClr val="996666"/>
              </a:buClr>
              <a:buNone/>
            </a:pPr>
            <a:r>
              <a:rPr lang="en-US" altLang="zh-CN" sz="2400" dirty="0"/>
              <a:t>    </a:t>
            </a:r>
            <a:r>
              <a:rPr lang="en-US" altLang="zh-CN" sz="2400" u="sng" dirty="0"/>
              <a:t>Receivables are to be collected;</a:t>
            </a:r>
            <a:endParaRPr lang="zh-CN" altLang="en-US" sz="2400" u="sng" dirty="0"/>
          </a:p>
          <a:p>
            <a:pPr eaLnBrk="1" hangingPunct="1">
              <a:lnSpc>
                <a:spcPct val="80000"/>
              </a:lnSpc>
              <a:buClr>
                <a:srgbClr val="996666"/>
              </a:buClr>
              <a:buNone/>
            </a:pPr>
            <a:r>
              <a:rPr lang="en-US" altLang="zh-CN" sz="2400" dirty="0"/>
              <a:t>    </a:t>
            </a:r>
            <a:r>
              <a:rPr lang="en-US" altLang="zh-CN" sz="2400" u="sng" dirty="0"/>
              <a:t>Accountings are to be made;</a:t>
            </a:r>
            <a:endParaRPr lang="zh-CN" altLang="en-US" sz="2400" u="sng" dirty="0"/>
          </a:p>
          <a:p>
            <a:pPr eaLnBrk="1" hangingPunct="1">
              <a:lnSpc>
                <a:spcPct val="80000"/>
              </a:lnSpc>
              <a:buClr>
                <a:srgbClr val="996666"/>
              </a:buClr>
              <a:buNone/>
            </a:pPr>
            <a:r>
              <a:rPr lang="en-US" altLang="zh-CN" sz="2400" dirty="0"/>
              <a:t>    </a:t>
            </a:r>
            <a:r>
              <a:rPr lang="en-US" altLang="zh-CN" sz="2400" u="sng" dirty="0"/>
              <a:t>Payments to creditors are made;</a:t>
            </a:r>
            <a:endParaRPr lang="zh-CN" altLang="en-US" sz="2400" u="sng" dirty="0"/>
          </a:p>
          <a:p>
            <a:pPr eaLnBrk="1" hangingPunct="1">
              <a:lnSpc>
                <a:spcPct val="80000"/>
              </a:lnSpc>
              <a:buClr>
                <a:srgbClr val="996666"/>
              </a:buClr>
              <a:buNone/>
            </a:pPr>
            <a:r>
              <a:rPr lang="en-US" altLang="zh-CN" sz="2400" dirty="0"/>
              <a:t>    </a:t>
            </a:r>
            <a:r>
              <a:rPr lang="en-US" altLang="zh-CN" sz="2400" u="sng" dirty="0"/>
              <a:t>The remaining assets are distributed to the partners.</a:t>
            </a:r>
            <a:endParaRPr lang="zh-CN" altLang="en-US" sz="2400" u="sng" dirty="0"/>
          </a:p>
          <a:p>
            <a:pPr eaLnBrk="1" hangingPunct="1"/>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363">
                                            <p:txEl>
                                              <p:pRg st="1" end="1"/>
                                            </p:txEl>
                                          </p:spTgt>
                                        </p:tgtEl>
                                        <p:attrNameLst>
                                          <p:attrName>style.visibility</p:attrName>
                                        </p:attrNameLst>
                                      </p:cBhvr>
                                      <p:to>
                                        <p:strVal val="visible"/>
                                      </p:to>
                                    </p:set>
                                    <p:animEffect transition="in" filter="circle(in)">
                                      <p:cBhvr>
                                        <p:cTn id="7" dur="2000"/>
                                        <p:tgtEl>
                                          <p:spTgt spid="1536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5363">
                                            <p:txEl>
                                              <p:pRg st="3" end="3"/>
                                            </p:txEl>
                                          </p:spTgt>
                                        </p:tgtEl>
                                        <p:attrNameLst>
                                          <p:attrName>style.visibility</p:attrName>
                                        </p:attrNameLst>
                                      </p:cBhvr>
                                      <p:to>
                                        <p:strVal val="visible"/>
                                      </p:to>
                                    </p:set>
                                    <p:animEffect transition="in" filter="circle(in)">
                                      <p:cBhvr>
                                        <p:cTn id="12" dur="2000"/>
                                        <p:tgtEl>
                                          <p:spTgt spid="15363">
                                            <p:txEl>
                                              <p:pRg st="3" end="3"/>
                                            </p:txEl>
                                          </p:spTgt>
                                        </p:tgtEl>
                                      </p:cBhvr>
                                    </p:animEffect>
                                  </p:childTnLst>
                                </p:cTn>
                              </p:par>
                              <p:par>
                                <p:cTn id="13" presetID="6" presetClass="entr" presetSubtype="16" fill="hold" nodeType="withEffect">
                                  <p:stCondLst>
                                    <p:cond delay="0"/>
                                  </p:stCondLst>
                                  <p:childTnLst>
                                    <p:set>
                                      <p:cBhvr>
                                        <p:cTn id="14" dur="1" fill="hold">
                                          <p:stCondLst>
                                            <p:cond delay="0"/>
                                          </p:stCondLst>
                                        </p:cTn>
                                        <p:tgtEl>
                                          <p:spTgt spid="15363">
                                            <p:txEl>
                                              <p:pRg st="4" end="4"/>
                                            </p:txEl>
                                          </p:spTgt>
                                        </p:tgtEl>
                                        <p:attrNameLst>
                                          <p:attrName>style.visibility</p:attrName>
                                        </p:attrNameLst>
                                      </p:cBhvr>
                                      <p:to>
                                        <p:strVal val="visible"/>
                                      </p:to>
                                    </p:set>
                                    <p:animEffect transition="in" filter="circle(in)">
                                      <p:cBhvr>
                                        <p:cTn id="15" dur="2000"/>
                                        <p:tgtEl>
                                          <p:spTgt spid="15363">
                                            <p:txEl>
                                              <p:pRg st="4" end="4"/>
                                            </p:txEl>
                                          </p:spTgt>
                                        </p:tgtEl>
                                      </p:cBhvr>
                                    </p:animEffect>
                                  </p:childTnLst>
                                </p:cTn>
                              </p:par>
                              <p:par>
                                <p:cTn id="16" presetID="6" presetClass="entr" presetSubtype="16" fill="hold" nodeType="withEffect">
                                  <p:stCondLst>
                                    <p:cond delay="0"/>
                                  </p:stCondLst>
                                  <p:childTnLst>
                                    <p:set>
                                      <p:cBhvr>
                                        <p:cTn id="17" dur="1" fill="hold">
                                          <p:stCondLst>
                                            <p:cond delay="0"/>
                                          </p:stCondLst>
                                        </p:cTn>
                                        <p:tgtEl>
                                          <p:spTgt spid="15363">
                                            <p:txEl>
                                              <p:pRg st="5" end="5"/>
                                            </p:txEl>
                                          </p:spTgt>
                                        </p:tgtEl>
                                        <p:attrNameLst>
                                          <p:attrName>style.visibility</p:attrName>
                                        </p:attrNameLst>
                                      </p:cBhvr>
                                      <p:to>
                                        <p:strVal val="visible"/>
                                      </p:to>
                                    </p:set>
                                    <p:animEffect transition="in" filter="circle(in)">
                                      <p:cBhvr>
                                        <p:cTn id="18" dur="2000"/>
                                        <p:tgtEl>
                                          <p:spTgt spid="15363">
                                            <p:txEl>
                                              <p:pRg st="5" end="5"/>
                                            </p:txEl>
                                          </p:spTgt>
                                        </p:tgtEl>
                                      </p:cBhvr>
                                    </p:animEffect>
                                  </p:childTnLst>
                                </p:cTn>
                              </p:par>
                              <p:par>
                                <p:cTn id="19" presetID="6" presetClass="entr" presetSubtype="16" fill="hold" nodeType="withEffect">
                                  <p:stCondLst>
                                    <p:cond delay="0"/>
                                  </p:stCondLst>
                                  <p:childTnLst>
                                    <p:set>
                                      <p:cBhvr>
                                        <p:cTn id="20" dur="1" fill="hold">
                                          <p:stCondLst>
                                            <p:cond delay="0"/>
                                          </p:stCondLst>
                                        </p:cTn>
                                        <p:tgtEl>
                                          <p:spTgt spid="15363">
                                            <p:txEl>
                                              <p:pRg st="6" end="6"/>
                                            </p:txEl>
                                          </p:spTgt>
                                        </p:tgtEl>
                                        <p:attrNameLst>
                                          <p:attrName>style.visibility</p:attrName>
                                        </p:attrNameLst>
                                      </p:cBhvr>
                                      <p:to>
                                        <p:strVal val="visible"/>
                                      </p:to>
                                    </p:set>
                                    <p:animEffect transition="in" filter="circle(in)">
                                      <p:cBhvr>
                                        <p:cTn id="21" dur="2000"/>
                                        <p:tgtEl>
                                          <p:spTgt spid="15363">
                                            <p:txEl>
                                              <p:pRg st="6" end="6"/>
                                            </p:txEl>
                                          </p:spTgt>
                                        </p:tgtEl>
                                      </p:cBhvr>
                                    </p:animEffect>
                                  </p:childTnLst>
                                </p:cTn>
                              </p:par>
                              <p:par>
                                <p:cTn id="22" presetID="6" presetClass="entr" presetSubtype="16" fill="hold" nodeType="withEffect">
                                  <p:stCondLst>
                                    <p:cond delay="0"/>
                                  </p:stCondLst>
                                  <p:childTnLst>
                                    <p:set>
                                      <p:cBhvr>
                                        <p:cTn id="23" dur="1" fill="hold">
                                          <p:stCondLst>
                                            <p:cond delay="0"/>
                                          </p:stCondLst>
                                        </p:cTn>
                                        <p:tgtEl>
                                          <p:spTgt spid="15363">
                                            <p:txEl>
                                              <p:pRg st="7" end="7"/>
                                            </p:txEl>
                                          </p:spTgt>
                                        </p:tgtEl>
                                        <p:attrNameLst>
                                          <p:attrName>style.visibility</p:attrName>
                                        </p:attrNameLst>
                                      </p:cBhvr>
                                      <p:to>
                                        <p:strVal val="visible"/>
                                      </p:to>
                                    </p:set>
                                    <p:animEffect transition="in" filter="circle(in)">
                                      <p:cBhvr>
                                        <p:cTn id="24" dur="2000"/>
                                        <p:tgtEl>
                                          <p:spTgt spid="15363">
                                            <p:txEl>
                                              <p:pRg st="7" end="7"/>
                                            </p:txEl>
                                          </p:spTgt>
                                        </p:tgtEl>
                                      </p:cBhvr>
                                    </p:animEffect>
                                  </p:childTnLst>
                                </p:cTn>
                              </p:par>
                              <p:par>
                                <p:cTn id="25" presetID="6" presetClass="entr" presetSubtype="16" fill="hold" nodeType="withEffect">
                                  <p:stCondLst>
                                    <p:cond delay="0"/>
                                  </p:stCondLst>
                                  <p:childTnLst>
                                    <p:set>
                                      <p:cBhvr>
                                        <p:cTn id="26" dur="1" fill="hold">
                                          <p:stCondLst>
                                            <p:cond delay="0"/>
                                          </p:stCondLst>
                                        </p:cTn>
                                        <p:tgtEl>
                                          <p:spTgt spid="15363">
                                            <p:txEl>
                                              <p:pRg st="8" end="8"/>
                                            </p:txEl>
                                          </p:spTgt>
                                        </p:tgtEl>
                                        <p:attrNameLst>
                                          <p:attrName>style.visibility</p:attrName>
                                        </p:attrNameLst>
                                      </p:cBhvr>
                                      <p:to>
                                        <p:strVal val="visible"/>
                                      </p:to>
                                    </p:set>
                                    <p:animEffect transition="in" filter="circle(in)">
                                      <p:cBhvr>
                                        <p:cTn id="27" dur="2000"/>
                                        <p:tgtEl>
                                          <p:spTgt spid="15363">
                                            <p:txEl>
                                              <p:pRg st="8" end="8"/>
                                            </p:txEl>
                                          </p:spTgt>
                                        </p:tgtEl>
                                      </p:cBhvr>
                                    </p:animEffect>
                                  </p:childTnLst>
                                </p:cTn>
                              </p:par>
                              <p:par>
                                <p:cTn id="28" presetID="6" presetClass="entr" presetSubtype="16" fill="hold" nodeType="withEffect">
                                  <p:stCondLst>
                                    <p:cond delay="0"/>
                                  </p:stCondLst>
                                  <p:childTnLst>
                                    <p:set>
                                      <p:cBhvr>
                                        <p:cTn id="29" dur="1" fill="hold">
                                          <p:stCondLst>
                                            <p:cond delay="0"/>
                                          </p:stCondLst>
                                        </p:cTn>
                                        <p:tgtEl>
                                          <p:spTgt spid="15363">
                                            <p:txEl>
                                              <p:pRg st="9" end="9"/>
                                            </p:txEl>
                                          </p:spTgt>
                                        </p:tgtEl>
                                        <p:attrNameLst>
                                          <p:attrName>style.visibility</p:attrName>
                                        </p:attrNameLst>
                                      </p:cBhvr>
                                      <p:to>
                                        <p:strVal val="visible"/>
                                      </p:to>
                                    </p:set>
                                    <p:animEffect transition="in" filter="circle(in)">
                                      <p:cBhvr>
                                        <p:cTn id="30" dur="2000"/>
                                        <p:tgtEl>
                                          <p:spTgt spid="1536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idx="4294967295"/>
          </p:nvPr>
        </p:nvSpPr>
        <p:spPr>
          <a:ln/>
        </p:spPr>
        <p:txBody>
          <a:bodyPr vert="horz" wrap="square" anchor="ctr" anchorCtr="0"/>
          <a:lstStyle/>
          <a:p>
            <a:pPr eaLnBrk="1" hangingPunct="1"/>
            <a:endParaRPr lang="zh-CN"/>
          </a:p>
        </p:txBody>
      </p:sp>
      <p:sp>
        <p:nvSpPr>
          <p:cNvPr id="16387" name="内容占位符 2"/>
          <p:cNvSpPr>
            <a:spLocks noGrp="1"/>
          </p:cNvSpPr>
          <p:nvPr>
            <p:ph idx="4294967295"/>
          </p:nvPr>
        </p:nvSpPr>
        <p:spPr>
          <a:xfrm>
            <a:off x="395536" y="1412875"/>
            <a:ext cx="8208912" cy="4419600"/>
          </a:xfrm>
          <a:ln/>
        </p:spPr>
        <p:txBody>
          <a:bodyPr vert="horz" wrap="square" anchor="t" anchorCtr="0"/>
          <a:lstStyle/>
          <a:p>
            <a:pPr eaLnBrk="1" hangingPunct="1">
              <a:lnSpc>
                <a:spcPct val="80000"/>
              </a:lnSpc>
              <a:buClr>
                <a:srgbClr val="996666"/>
              </a:buClr>
              <a:buNone/>
            </a:pPr>
            <a:r>
              <a:rPr lang="en-US" altLang="zh-CN" sz="2400" dirty="0">
                <a:solidFill>
                  <a:srgbClr val="000000"/>
                </a:solidFill>
              </a:rPr>
              <a:t>6) Why are the limited partners in a limited partnership like shareholders in a corporation?</a:t>
            </a:r>
          </a:p>
          <a:p>
            <a:pPr eaLnBrk="1" hangingPunct="1">
              <a:lnSpc>
                <a:spcPct val="80000"/>
              </a:lnSpc>
              <a:buClr>
                <a:srgbClr val="996666"/>
              </a:buClr>
              <a:buNone/>
            </a:pPr>
            <a:r>
              <a:rPr lang="en-US" altLang="zh-CN" sz="2400" dirty="0"/>
              <a:t>    </a:t>
            </a:r>
            <a:r>
              <a:rPr lang="en-US" altLang="zh-CN" sz="2400" u="sng" dirty="0"/>
              <a:t>Because they are primarily investors and cannot take an active role in the daily management or operation of the business.</a:t>
            </a:r>
          </a:p>
          <a:p>
            <a:pPr eaLnBrk="1" hangingPunct="1">
              <a:lnSpc>
                <a:spcPct val="80000"/>
              </a:lnSpc>
              <a:buNone/>
            </a:pPr>
            <a:r>
              <a:rPr lang="en-US" altLang="zh-CN" sz="2400" dirty="0"/>
              <a:t>7) What are the main advantages and disadvantage of joint-stock company?</a:t>
            </a:r>
          </a:p>
          <a:p>
            <a:pPr eaLnBrk="1" hangingPunct="1">
              <a:lnSpc>
                <a:spcPct val="80000"/>
              </a:lnSpc>
              <a:buClr>
                <a:srgbClr val="996666"/>
              </a:buClr>
              <a:buNone/>
            </a:pPr>
            <a:r>
              <a:rPr lang="en-US" altLang="zh-CN" sz="2400" b="1" dirty="0"/>
              <a:t>    </a:t>
            </a:r>
            <a:r>
              <a:rPr lang="en-US" altLang="zh-CN" sz="2400" b="1" u="sng" dirty="0"/>
              <a:t>Advantages:</a:t>
            </a:r>
            <a:r>
              <a:rPr lang="en-US" altLang="zh-CN" sz="2400" u="sng" dirty="0"/>
              <a:t> Joint-stock companies can be created with little formality with no specific chartering requirements and no initial capital outlay.</a:t>
            </a:r>
            <a:endParaRPr lang="zh-CN" altLang="en-US" sz="2400" u="sng" dirty="0"/>
          </a:p>
          <a:p>
            <a:pPr eaLnBrk="1" hangingPunct="1">
              <a:lnSpc>
                <a:spcPct val="80000"/>
              </a:lnSpc>
              <a:buClr>
                <a:srgbClr val="996666"/>
              </a:buClr>
              <a:buNone/>
            </a:pPr>
            <a:r>
              <a:rPr lang="en-US" altLang="zh-CN" sz="2400" b="1" dirty="0"/>
              <a:t>    </a:t>
            </a:r>
            <a:r>
              <a:rPr lang="en-US" altLang="zh-CN" sz="2400" b="1" u="sng" dirty="0"/>
              <a:t>Major disadvantage: </a:t>
            </a:r>
            <a:r>
              <a:rPr lang="en-US" altLang="zh-CN" sz="2400" u="sng" dirty="0"/>
              <a:t>The shareholders of the joint-stock company are personally liable for all the association’s obligations. Conversely, they share the profits in proportion to their controlling interest in the company. </a:t>
            </a:r>
            <a:endParaRPr lang="zh-CN" altLang="en-US" sz="2400" u="sng" dirty="0"/>
          </a:p>
          <a:p>
            <a:pPr eaLnBrk="1" hangingPunct="1">
              <a:lnSpc>
                <a:spcPct val="80000"/>
              </a:lnSpc>
              <a:buClr>
                <a:srgbClr val="996666"/>
              </a:buClr>
              <a:buNone/>
            </a:pPr>
            <a:endParaRPr lang="en-US" altLang="zh-CN" sz="2400" dirty="0">
              <a:solidFill>
                <a:srgbClr val="000000"/>
              </a:solidFill>
            </a:endParaRPr>
          </a:p>
          <a:p>
            <a:pPr eaLnBrk="1" hangingPunct="1"/>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Effect transition="in" filter="circle(in)">
                                      <p:cBhvr>
                                        <p:cTn id="7" dur="2000"/>
                                        <p:tgtEl>
                                          <p:spTgt spid="1638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6387">
                                            <p:txEl>
                                              <p:pRg st="3" end="3"/>
                                            </p:txEl>
                                          </p:spTgt>
                                        </p:tgtEl>
                                        <p:attrNameLst>
                                          <p:attrName>style.visibility</p:attrName>
                                        </p:attrNameLst>
                                      </p:cBhvr>
                                      <p:to>
                                        <p:strVal val="visible"/>
                                      </p:to>
                                    </p:set>
                                    <p:animEffect transition="in" filter="circle(in)">
                                      <p:cBhvr>
                                        <p:cTn id="12" dur="2000"/>
                                        <p:tgtEl>
                                          <p:spTgt spid="16387">
                                            <p:txEl>
                                              <p:pRg st="3" end="3"/>
                                            </p:txEl>
                                          </p:spTgt>
                                        </p:tgtEl>
                                      </p:cBhvr>
                                    </p:animEffect>
                                  </p:childTnLst>
                                </p:cTn>
                              </p:par>
                              <p:par>
                                <p:cTn id="13" presetID="6" presetClass="entr" presetSubtype="16" fill="hold" nodeType="withEffect">
                                  <p:stCondLst>
                                    <p:cond delay="0"/>
                                  </p:stCondLst>
                                  <p:childTnLst>
                                    <p:set>
                                      <p:cBhvr>
                                        <p:cTn id="14" dur="1" fill="hold">
                                          <p:stCondLst>
                                            <p:cond delay="0"/>
                                          </p:stCondLst>
                                        </p:cTn>
                                        <p:tgtEl>
                                          <p:spTgt spid="16387">
                                            <p:txEl>
                                              <p:pRg st="4" end="4"/>
                                            </p:txEl>
                                          </p:spTgt>
                                        </p:tgtEl>
                                        <p:attrNameLst>
                                          <p:attrName>style.visibility</p:attrName>
                                        </p:attrNameLst>
                                      </p:cBhvr>
                                      <p:to>
                                        <p:strVal val="visible"/>
                                      </p:to>
                                    </p:set>
                                    <p:animEffect transition="in" filter="circle(in)">
                                      <p:cBhvr>
                                        <p:cTn id="15" dur="2000"/>
                                        <p:tgtEl>
                                          <p:spTgt spid="1638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idx="4294967295"/>
          </p:nvPr>
        </p:nvSpPr>
        <p:spPr>
          <a:ln/>
        </p:spPr>
        <p:txBody>
          <a:bodyPr vert="horz" wrap="square" anchor="ctr" anchorCtr="0"/>
          <a:lstStyle/>
          <a:p>
            <a:pPr eaLnBrk="1" hangingPunct="1"/>
            <a:endParaRPr lang="zh-CN"/>
          </a:p>
        </p:txBody>
      </p:sp>
      <p:sp>
        <p:nvSpPr>
          <p:cNvPr id="17411" name="内容占位符 2"/>
          <p:cNvSpPr>
            <a:spLocks noGrp="1"/>
          </p:cNvSpPr>
          <p:nvPr>
            <p:ph idx="4294967295"/>
          </p:nvPr>
        </p:nvSpPr>
        <p:spPr>
          <a:xfrm>
            <a:off x="395536" y="1600200"/>
            <a:ext cx="8138864" cy="4419600"/>
          </a:xfrm>
          <a:ln/>
        </p:spPr>
        <p:txBody>
          <a:bodyPr vert="horz" wrap="square" anchor="t" anchorCtr="0"/>
          <a:lstStyle/>
          <a:p>
            <a:pPr eaLnBrk="1" hangingPunct="1">
              <a:lnSpc>
                <a:spcPct val="80000"/>
              </a:lnSpc>
              <a:buClr>
                <a:srgbClr val="996666"/>
              </a:buClr>
              <a:buNone/>
            </a:pPr>
            <a:r>
              <a:rPr lang="en-US" altLang="zh-CN" sz="2400" dirty="0">
                <a:solidFill>
                  <a:srgbClr val="000000"/>
                </a:solidFill>
              </a:rPr>
              <a:t>8) Why is a corporation a separate legal entity for all purposes?</a:t>
            </a:r>
          </a:p>
          <a:p>
            <a:pPr eaLnBrk="1" hangingPunct="1">
              <a:lnSpc>
                <a:spcPct val="80000"/>
              </a:lnSpc>
              <a:buClr>
                <a:srgbClr val="996666"/>
              </a:buClr>
              <a:buNone/>
            </a:pPr>
            <a:r>
              <a:rPr lang="en-US" altLang="zh-CN" sz="2400" dirty="0"/>
              <a:t>    </a:t>
            </a:r>
            <a:r>
              <a:rPr lang="en-US" altLang="zh-CN" sz="2400" u="sng" dirty="0"/>
              <a:t>Because a corporation is an artificial being created by legislation. As such, a corporation can purchase, hold, and sell property in its own name. It enters into contracts in its own name. It can be sued and can sue in its own name. It is a tax-paying entity</a:t>
            </a:r>
            <a:r>
              <a:rPr lang="en-US" altLang="zh-CN" sz="2400" dirty="0"/>
              <a:t>.</a:t>
            </a:r>
          </a:p>
          <a:p>
            <a:pPr eaLnBrk="1" hangingPunct="1">
              <a:lnSpc>
                <a:spcPct val="80000"/>
              </a:lnSpc>
              <a:buClr>
                <a:srgbClr val="996666"/>
              </a:buClr>
              <a:buNone/>
            </a:pPr>
            <a:r>
              <a:rPr lang="en-US" altLang="zh-CN" sz="2400" dirty="0"/>
              <a:t>9) Which feature makes a corporation attractive to investors? Why?</a:t>
            </a:r>
          </a:p>
          <a:p>
            <a:pPr eaLnBrk="1" hangingPunct="1">
              <a:lnSpc>
                <a:spcPct val="80000"/>
              </a:lnSpc>
              <a:buClr>
                <a:srgbClr val="996666"/>
              </a:buClr>
              <a:buNone/>
            </a:pPr>
            <a:r>
              <a:rPr lang="en-US" altLang="zh-CN" sz="2400" dirty="0"/>
              <a:t>    </a:t>
            </a:r>
            <a:r>
              <a:rPr lang="en-US" altLang="zh-CN" sz="2400" u="sng" dirty="0"/>
              <a:t>The feature that the shareholders enjoy limited liability makes a corporation attractive because a shareholder can lose only what he or she invests. Creditors cannot reach the personal assets of the shareholder to satisfy the debt.</a:t>
            </a:r>
          </a:p>
          <a:p>
            <a:pPr eaLnBrk="1" hangingPunct="1"/>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animEffect transition="in" filter="circle(in)">
                                      <p:cBhvr>
                                        <p:cTn id="7" dur="2000"/>
                                        <p:tgtEl>
                                          <p:spTgt spid="174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7411">
                                            <p:txEl>
                                              <p:pRg st="3" end="3"/>
                                            </p:txEl>
                                          </p:spTgt>
                                        </p:tgtEl>
                                        <p:attrNameLst>
                                          <p:attrName>style.visibility</p:attrName>
                                        </p:attrNameLst>
                                      </p:cBhvr>
                                      <p:to>
                                        <p:strVal val="visible"/>
                                      </p:to>
                                    </p:set>
                                    <p:animEffect transition="in" filter="circle(in)">
                                      <p:cBhvr>
                                        <p:cTn id="12" dur="2000"/>
                                        <p:tgtEl>
                                          <p:spTgt spid="174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idx="4294967295"/>
          </p:nvPr>
        </p:nvSpPr>
        <p:spPr>
          <a:ln/>
        </p:spPr>
        <p:txBody>
          <a:bodyPr vert="horz" wrap="square" anchor="ctr" anchorCtr="0"/>
          <a:lstStyle/>
          <a:p>
            <a:pPr eaLnBrk="1" hangingPunct="1"/>
            <a:endParaRPr lang="zh-CN"/>
          </a:p>
        </p:txBody>
      </p:sp>
      <p:sp>
        <p:nvSpPr>
          <p:cNvPr id="18434" name="内容占位符 2"/>
          <p:cNvSpPr>
            <a:spLocks noGrp="1"/>
          </p:cNvSpPr>
          <p:nvPr>
            <p:ph idx="4294967295"/>
          </p:nvPr>
        </p:nvSpPr>
        <p:spPr>
          <a:xfrm>
            <a:off x="250825" y="1412776"/>
            <a:ext cx="8283575" cy="4607024"/>
          </a:xfrm>
          <a:ln/>
        </p:spPr>
        <p:txBody>
          <a:bodyPr vert="horz" wrap="square" anchor="t" anchorCtr="0"/>
          <a:lstStyle/>
          <a:p>
            <a:pPr eaLnBrk="1" hangingPunct="1">
              <a:lnSpc>
                <a:spcPct val="80000"/>
              </a:lnSpc>
              <a:buClr>
                <a:srgbClr val="996666"/>
              </a:buClr>
              <a:buNone/>
            </a:pPr>
            <a:r>
              <a:rPr lang="en-US" altLang="zh-CN" sz="2400" dirty="0">
                <a:solidFill>
                  <a:srgbClr val="000000"/>
                </a:solidFill>
              </a:rPr>
              <a:t>10) Make a brief comparison between sole proprietorship, partnership and corporation.</a:t>
            </a:r>
          </a:p>
          <a:p>
            <a:pPr eaLnBrk="1" hangingPunct="1">
              <a:lnSpc>
                <a:spcPct val="80000"/>
              </a:lnSpc>
              <a:buClr>
                <a:srgbClr val="996666"/>
              </a:buClr>
              <a:buNone/>
            </a:pPr>
            <a:endParaRPr lang="en-US" altLang="zh-CN" sz="2400" dirty="0">
              <a:solidFill>
                <a:srgbClr val="000000"/>
              </a:solidFill>
            </a:endParaRPr>
          </a:p>
          <a:p>
            <a:pPr eaLnBrk="1" hangingPunct="1"/>
            <a:endParaRPr lang="zh-CN" altLang="en-US" dirty="0"/>
          </a:p>
        </p:txBody>
      </p:sp>
      <p:graphicFrame>
        <p:nvGraphicFramePr>
          <p:cNvPr id="18436" name="表格 18435"/>
          <p:cNvGraphicFramePr/>
          <p:nvPr>
            <p:extLst>
              <p:ext uri="{D42A27DB-BD31-4B8C-83A1-F6EECF244321}">
                <p14:modId xmlns:p14="http://schemas.microsoft.com/office/powerpoint/2010/main" val="3941175184"/>
              </p:ext>
            </p:extLst>
          </p:nvPr>
        </p:nvGraphicFramePr>
        <p:xfrm>
          <a:off x="428625" y="2420938"/>
          <a:ext cx="8175823" cy="2910830"/>
        </p:xfrm>
        <a:graphic>
          <a:graphicData uri="http://schemas.openxmlformats.org/drawingml/2006/table">
            <a:tbl>
              <a:tblPr/>
              <a:tblGrid>
                <a:gridCol w="1639767">
                  <a:extLst>
                    <a:ext uri="{9D8B030D-6E8A-4147-A177-3AD203B41FA5}">
                      <a16:colId xmlns:a16="http://schemas.microsoft.com/office/drawing/2014/main" val="20000"/>
                    </a:ext>
                  </a:extLst>
                </a:gridCol>
                <a:gridCol w="1182657">
                  <a:extLst>
                    <a:ext uri="{9D8B030D-6E8A-4147-A177-3AD203B41FA5}">
                      <a16:colId xmlns:a16="http://schemas.microsoft.com/office/drawing/2014/main" val="20001"/>
                    </a:ext>
                  </a:extLst>
                </a:gridCol>
                <a:gridCol w="2271744">
                  <a:extLst>
                    <a:ext uri="{9D8B030D-6E8A-4147-A177-3AD203B41FA5}">
                      <a16:colId xmlns:a16="http://schemas.microsoft.com/office/drawing/2014/main" val="20002"/>
                    </a:ext>
                  </a:extLst>
                </a:gridCol>
                <a:gridCol w="1000119">
                  <a:extLst>
                    <a:ext uri="{9D8B030D-6E8A-4147-A177-3AD203B41FA5}">
                      <a16:colId xmlns:a16="http://schemas.microsoft.com/office/drawing/2014/main" val="20003"/>
                    </a:ext>
                  </a:extLst>
                </a:gridCol>
                <a:gridCol w="1000119">
                  <a:extLst>
                    <a:ext uri="{9D8B030D-6E8A-4147-A177-3AD203B41FA5}">
                      <a16:colId xmlns:a16="http://schemas.microsoft.com/office/drawing/2014/main" val="20004"/>
                    </a:ext>
                  </a:extLst>
                </a:gridCol>
                <a:gridCol w="1081417">
                  <a:extLst>
                    <a:ext uri="{9D8B030D-6E8A-4147-A177-3AD203B41FA5}">
                      <a16:colId xmlns:a16="http://schemas.microsoft.com/office/drawing/2014/main" val="20005"/>
                    </a:ext>
                  </a:extLst>
                </a:gridCol>
              </a:tblGrid>
              <a:tr h="1063625">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1" hangingPunct="1">
                        <a:lnSpc>
                          <a:spcPts val="1700"/>
                        </a:lnSpc>
                        <a:spcBef>
                          <a:spcPct val="0"/>
                        </a:spcBef>
                        <a:buClrTx/>
                        <a:buSzPct val="100000"/>
                        <a:buFontTx/>
                        <a:buNone/>
                      </a:pPr>
                      <a:r>
                        <a:rPr lang="en-US" altLang="zh-CN" sz="1600" dirty="0">
                          <a:solidFill>
                            <a:srgbClr val="000000"/>
                          </a:solidFill>
                        </a:rPr>
                        <a:t>Business Organizations</a:t>
                      </a:r>
                      <a:endParaRPr lang="en-US" altLang="zh-CN" sz="1600" dirty="0">
                        <a:solidFill>
                          <a:srgbClr val="000000"/>
                        </a:solidFill>
                        <a:latin typeface="Times New Roman" panose="02020603050405020304" pitchFamily="2" charset="0"/>
                      </a:endParaRPr>
                    </a:p>
                  </a:txBody>
                  <a:tcPr marL="68580" marR="68580" marT="0" marB="0"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1" hangingPunct="1">
                        <a:lnSpc>
                          <a:spcPts val="1700"/>
                        </a:lnSpc>
                        <a:spcBef>
                          <a:spcPct val="0"/>
                        </a:spcBef>
                        <a:buClrTx/>
                        <a:buSzPct val="100000"/>
                        <a:buFontTx/>
                        <a:buNone/>
                      </a:pPr>
                      <a:r>
                        <a:rPr lang="en-US" altLang="zh-CN" sz="1600" dirty="0">
                          <a:solidFill>
                            <a:srgbClr val="000000"/>
                          </a:solidFill>
                        </a:rPr>
                        <a:t>Ownership</a:t>
                      </a:r>
                      <a:endParaRPr lang="en-US" altLang="zh-CN" sz="1600" dirty="0">
                        <a:solidFill>
                          <a:srgbClr val="000000"/>
                        </a:solidFill>
                        <a:latin typeface="Times New Roman" panose="02020603050405020304" pitchFamily="2" charset="0"/>
                      </a:endParaRPr>
                    </a:p>
                  </a:txBody>
                  <a:tcPr marL="68580" marR="68580" marT="0" marB="0"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1" hangingPunct="1">
                        <a:lnSpc>
                          <a:spcPts val="1700"/>
                        </a:lnSpc>
                        <a:spcBef>
                          <a:spcPct val="0"/>
                        </a:spcBef>
                        <a:buClrTx/>
                        <a:buSzPct val="100000"/>
                        <a:buFontTx/>
                        <a:buNone/>
                      </a:pPr>
                      <a:r>
                        <a:rPr lang="en-US" altLang="zh-CN" sz="1600" dirty="0">
                          <a:solidFill>
                            <a:srgbClr val="000000"/>
                          </a:solidFill>
                        </a:rPr>
                        <a:t>Management</a:t>
                      </a:r>
                      <a:endParaRPr lang="zh-CN" altLang="en-US" sz="1600" dirty="0">
                        <a:solidFill>
                          <a:srgbClr val="000000"/>
                        </a:solidFill>
                      </a:endParaRPr>
                    </a:p>
                    <a:p>
                      <a:pPr marL="0" lvl="0" indent="0" algn="ctr" eaLnBrk="1" hangingPunct="1">
                        <a:lnSpc>
                          <a:spcPts val="1700"/>
                        </a:lnSpc>
                        <a:spcBef>
                          <a:spcPct val="0"/>
                        </a:spcBef>
                        <a:buClrTx/>
                        <a:buSzPct val="100000"/>
                        <a:buFontTx/>
                        <a:buNone/>
                      </a:pPr>
                      <a:r>
                        <a:rPr lang="en-US" altLang="zh-CN" sz="1600" dirty="0">
                          <a:solidFill>
                            <a:srgbClr val="000000"/>
                          </a:solidFill>
                        </a:rPr>
                        <a:t>Control</a:t>
                      </a:r>
                      <a:endParaRPr lang="en-US" altLang="zh-CN" sz="1600" dirty="0">
                        <a:solidFill>
                          <a:srgbClr val="000000"/>
                        </a:solidFill>
                        <a:latin typeface="Times New Roman" panose="02020603050405020304" pitchFamily="2" charset="0"/>
                      </a:endParaRPr>
                    </a:p>
                  </a:txBody>
                  <a:tcPr marL="68580" marR="68580" marT="0" marB="0"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1" hangingPunct="1">
                        <a:lnSpc>
                          <a:spcPts val="1700"/>
                        </a:lnSpc>
                        <a:spcBef>
                          <a:spcPct val="0"/>
                        </a:spcBef>
                        <a:buClrTx/>
                        <a:buSzPct val="100000"/>
                        <a:buFontTx/>
                        <a:buNone/>
                      </a:pPr>
                      <a:r>
                        <a:rPr lang="en-US" altLang="zh-CN" sz="1600" dirty="0">
                          <a:solidFill>
                            <a:srgbClr val="000000"/>
                          </a:solidFill>
                        </a:rPr>
                        <a:t>Liability</a:t>
                      </a:r>
                      <a:endParaRPr lang="zh-CN" altLang="en-US" sz="1600" dirty="0">
                        <a:solidFill>
                          <a:srgbClr val="000000"/>
                        </a:solidFill>
                      </a:endParaRPr>
                    </a:p>
                    <a:p>
                      <a:pPr marL="0" lvl="0" indent="0" algn="ctr" eaLnBrk="1" hangingPunct="1">
                        <a:lnSpc>
                          <a:spcPts val="1700"/>
                        </a:lnSpc>
                        <a:spcBef>
                          <a:spcPct val="0"/>
                        </a:spcBef>
                        <a:buClrTx/>
                        <a:buSzPct val="100000"/>
                        <a:buFontTx/>
                        <a:buNone/>
                      </a:pPr>
                      <a:r>
                        <a:rPr lang="en-US" altLang="zh-CN" sz="1600" dirty="0">
                          <a:solidFill>
                            <a:srgbClr val="000000"/>
                          </a:solidFill>
                        </a:rPr>
                        <a:t>Exposure</a:t>
                      </a:r>
                      <a:endParaRPr lang="en-US" altLang="zh-CN" sz="1600" dirty="0">
                        <a:solidFill>
                          <a:srgbClr val="000000"/>
                        </a:solidFill>
                        <a:latin typeface="Times New Roman" panose="02020603050405020304" pitchFamily="2" charset="0"/>
                      </a:endParaRPr>
                    </a:p>
                  </a:txBody>
                  <a:tcPr marL="68580" marR="68580" marT="0" marB="0"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1" hangingPunct="1">
                        <a:lnSpc>
                          <a:spcPts val="1700"/>
                        </a:lnSpc>
                        <a:spcBef>
                          <a:spcPct val="0"/>
                        </a:spcBef>
                        <a:buClrTx/>
                        <a:buSzPct val="100000"/>
                        <a:buFontTx/>
                        <a:buNone/>
                      </a:pPr>
                      <a:r>
                        <a:rPr lang="en-US" altLang="zh-CN" sz="1600" dirty="0">
                          <a:solidFill>
                            <a:srgbClr val="000000"/>
                          </a:solidFill>
                        </a:rPr>
                        <a:t>Duration</a:t>
                      </a:r>
                      <a:endParaRPr lang="en-US" altLang="zh-CN" sz="1600" dirty="0">
                        <a:solidFill>
                          <a:srgbClr val="000000"/>
                        </a:solidFill>
                        <a:latin typeface="Times New Roman" panose="02020603050405020304" pitchFamily="2" charset="0"/>
                      </a:endParaRPr>
                    </a:p>
                  </a:txBody>
                  <a:tcPr marL="68580" marR="68580" marT="0" marB="0"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1" hangingPunct="1">
                        <a:lnSpc>
                          <a:spcPts val="1700"/>
                        </a:lnSpc>
                        <a:spcBef>
                          <a:spcPct val="0"/>
                        </a:spcBef>
                        <a:buClrTx/>
                        <a:buSzPct val="100000"/>
                        <a:buFontTx/>
                        <a:buNone/>
                      </a:pPr>
                      <a:r>
                        <a:rPr lang="en-US" altLang="zh-CN" sz="1600" dirty="0">
                          <a:solidFill>
                            <a:srgbClr val="000000"/>
                          </a:solidFill>
                        </a:rPr>
                        <a:t>Tax-paying Entity</a:t>
                      </a:r>
                      <a:endParaRPr lang="en-US" altLang="zh-CN" sz="1600" dirty="0">
                        <a:solidFill>
                          <a:srgbClr val="000000"/>
                        </a:solidFill>
                        <a:latin typeface="Times New Roman" panose="02020603050405020304" pitchFamily="2" charset="0"/>
                      </a:endParaRPr>
                    </a:p>
                  </a:txBody>
                  <a:tcPr marL="68580" marR="68580" marT="0" marB="0"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extLst>
                  <a:ext uri="{0D108BD9-81ED-4DB2-BD59-A6C34878D82A}">
                    <a16:rowId xmlns:a16="http://schemas.microsoft.com/office/drawing/2014/main" val="10000"/>
                  </a:ext>
                </a:extLst>
              </a:tr>
              <a:tr h="664517">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eaLnBrk="1" hangingPunct="1">
                        <a:lnSpc>
                          <a:spcPts val="1700"/>
                        </a:lnSpc>
                        <a:spcBef>
                          <a:spcPct val="0"/>
                        </a:spcBef>
                        <a:buClrTx/>
                        <a:buSzPct val="100000"/>
                        <a:buFontTx/>
                        <a:buNone/>
                      </a:pPr>
                      <a:r>
                        <a:rPr lang="en-US" altLang="zh-CN" sz="1600" dirty="0">
                          <a:solidFill>
                            <a:srgbClr val="000000"/>
                          </a:solidFill>
                        </a:rPr>
                        <a:t>Sole-proprietorship</a:t>
                      </a:r>
                      <a:endParaRPr lang="en-US" altLang="zh-CN" sz="1600" dirty="0">
                        <a:solidFill>
                          <a:srgbClr val="000000"/>
                        </a:solidFill>
                        <a:latin typeface="Times New Roman" panose="02020603050405020304" pitchFamily="2" charset="0"/>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eaLnBrk="1" hangingPunct="1">
                        <a:lnSpc>
                          <a:spcPts val="1700"/>
                        </a:lnSpc>
                        <a:spcBef>
                          <a:spcPct val="0"/>
                        </a:spcBef>
                        <a:buClrTx/>
                        <a:buSzPct val="100000"/>
                        <a:buFontTx/>
                        <a:buNone/>
                      </a:pPr>
                      <a:r>
                        <a:rPr lang="en-US" altLang="zh-CN" sz="1600" dirty="0">
                          <a:solidFill>
                            <a:srgbClr val="000000"/>
                          </a:solidFill>
                        </a:rPr>
                        <a:t>Self</a:t>
                      </a:r>
                      <a:endParaRPr lang="en-US" altLang="zh-CN" sz="1600" dirty="0">
                        <a:solidFill>
                          <a:srgbClr val="000000"/>
                        </a:solidFill>
                        <a:latin typeface="Times New Roman" panose="02020603050405020304" pitchFamily="2" charset="0"/>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eaLnBrk="1" hangingPunct="1">
                        <a:lnSpc>
                          <a:spcPts val="1700"/>
                        </a:lnSpc>
                        <a:spcBef>
                          <a:spcPct val="0"/>
                        </a:spcBef>
                        <a:buClrTx/>
                        <a:buSzPct val="100000"/>
                        <a:buFontTx/>
                        <a:buNone/>
                      </a:pPr>
                      <a:r>
                        <a:rPr lang="en-US" altLang="zh-CN" sz="1600" dirty="0">
                          <a:solidFill>
                            <a:srgbClr val="000000"/>
                          </a:solidFill>
                        </a:rPr>
                        <a:t>Self</a:t>
                      </a:r>
                      <a:endParaRPr lang="en-US" altLang="zh-CN" sz="1600" dirty="0">
                        <a:solidFill>
                          <a:srgbClr val="000000"/>
                        </a:solidFill>
                        <a:latin typeface="Times New Roman" panose="02020603050405020304" pitchFamily="2" charset="0"/>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eaLnBrk="1" hangingPunct="1">
                        <a:lnSpc>
                          <a:spcPts val="1700"/>
                        </a:lnSpc>
                        <a:spcBef>
                          <a:spcPct val="0"/>
                        </a:spcBef>
                        <a:buClrTx/>
                        <a:buSzPct val="100000"/>
                        <a:buFontTx/>
                        <a:buNone/>
                      </a:pPr>
                      <a:r>
                        <a:rPr lang="en-US" altLang="zh-CN" sz="1600" dirty="0">
                          <a:solidFill>
                            <a:srgbClr val="000000"/>
                          </a:solidFill>
                        </a:rPr>
                        <a:t>unlimited</a:t>
                      </a:r>
                      <a:endParaRPr lang="en-US" altLang="zh-CN" sz="1600" dirty="0">
                        <a:solidFill>
                          <a:srgbClr val="000000"/>
                        </a:solidFill>
                        <a:latin typeface="Times New Roman" panose="02020603050405020304" pitchFamily="2" charset="0"/>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eaLnBrk="1" hangingPunct="1">
                        <a:lnSpc>
                          <a:spcPts val="1700"/>
                        </a:lnSpc>
                        <a:spcBef>
                          <a:spcPct val="0"/>
                        </a:spcBef>
                        <a:buClrTx/>
                        <a:buSzPct val="100000"/>
                        <a:buFontTx/>
                        <a:buNone/>
                      </a:pPr>
                      <a:r>
                        <a:rPr lang="en-US" altLang="zh-CN" sz="1600" dirty="0">
                          <a:solidFill>
                            <a:srgbClr val="000000"/>
                          </a:solidFill>
                        </a:rPr>
                        <a:t>limited</a:t>
                      </a:r>
                      <a:endParaRPr lang="en-US" altLang="zh-CN" sz="1600" dirty="0">
                        <a:solidFill>
                          <a:srgbClr val="000000"/>
                        </a:solidFill>
                        <a:latin typeface="Times New Roman" panose="02020603050405020304" pitchFamily="2" charset="0"/>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eaLnBrk="1" hangingPunct="1">
                        <a:lnSpc>
                          <a:spcPts val="1700"/>
                        </a:lnSpc>
                        <a:spcBef>
                          <a:spcPct val="0"/>
                        </a:spcBef>
                        <a:buClrTx/>
                        <a:buSzPct val="100000"/>
                        <a:buFontTx/>
                        <a:buNone/>
                      </a:pPr>
                      <a:r>
                        <a:rPr lang="en-US" altLang="zh-CN" sz="1600" dirty="0">
                          <a:solidFill>
                            <a:srgbClr val="000000"/>
                          </a:solidFill>
                        </a:rPr>
                        <a:t>Yes</a:t>
                      </a:r>
                      <a:endParaRPr lang="en-US" altLang="zh-CN" sz="1600" dirty="0">
                        <a:solidFill>
                          <a:srgbClr val="000000"/>
                        </a:solidFill>
                        <a:latin typeface="Times New Roman" panose="02020603050405020304" pitchFamily="2" charset="0"/>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extLst>
                  <a:ext uri="{0D108BD9-81ED-4DB2-BD59-A6C34878D82A}">
                    <a16:rowId xmlns:a16="http://schemas.microsoft.com/office/drawing/2014/main" val="10001"/>
                  </a:ext>
                </a:extLst>
              </a:tr>
              <a:tr h="503238">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eaLnBrk="1" hangingPunct="1">
                        <a:lnSpc>
                          <a:spcPts val="1700"/>
                        </a:lnSpc>
                        <a:spcBef>
                          <a:spcPct val="0"/>
                        </a:spcBef>
                        <a:buClrTx/>
                        <a:buSzPct val="100000"/>
                        <a:buFontTx/>
                        <a:buNone/>
                      </a:pPr>
                      <a:r>
                        <a:rPr lang="en-US" altLang="zh-CN" sz="1600" dirty="0">
                          <a:solidFill>
                            <a:srgbClr val="000000"/>
                          </a:solidFill>
                        </a:rPr>
                        <a:t>Partnership</a:t>
                      </a:r>
                      <a:endParaRPr lang="en-US" altLang="zh-CN" sz="1600" dirty="0">
                        <a:solidFill>
                          <a:srgbClr val="000000"/>
                        </a:solidFill>
                        <a:latin typeface="Times New Roman" panose="02020603050405020304" pitchFamily="2" charset="0"/>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eaLnBrk="1" hangingPunct="1">
                        <a:lnSpc>
                          <a:spcPts val="1700"/>
                        </a:lnSpc>
                        <a:spcBef>
                          <a:spcPct val="0"/>
                        </a:spcBef>
                        <a:buClrTx/>
                        <a:buSzPct val="100000"/>
                        <a:buFontTx/>
                        <a:buNone/>
                      </a:pPr>
                      <a:r>
                        <a:rPr lang="en-US" altLang="zh-CN" sz="1600" dirty="0">
                          <a:solidFill>
                            <a:srgbClr val="000000"/>
                          </a:solidFill>
                        </a:rPr>
                        <a:t>Partners</a:t>
                      </a:r>
                      <a:endParaRPr lang="en-US" altLang="zh-CN" sz="1600" dirty="0">
                        <a:solidFill>
                          <a:srgbClr val="000000"/>
                        </a:solidFill>
                        <a:latin typeface="Times New Roman" panose="02020603050405020304" pitchFamily="2" charset="0"/>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eaLnBrk="1" hangingPunct="1">
                        <a:lnSpc>
                          <a:spcPts val="1700"/>
                        </a:lnSpc>
                        <a:spcBef>
                          <a:spcPct val="0"/>
                        </a:spcBef>
                        <a:buClrTx/>
                        <a:buSzPct val="100000"/>
                        <a:buFontTx/>
                        <a:buNone/>
                      </a:pPr>
                      <a:r>
                        <a:rPr lang="en-US" altLang="zh-CN" sz="1600" dirty="0">
                          <a:solidFill>
                            <a:srgbClr val="000000"/>
                          </a:solidFill>
                        </a:rPr>
                        <a:t>Partners</a:t>
                      </a:r>
                      <a:endParaRPr lang="en-US" altLang="zh-CN" sz="1600" dirty="0">
                        <a:solidFill>
                          <a:srgbClr val="000000"/>
                        </a:solidFill>
                        <a:latin typeface="Times New Roman" panose="02020603050405020304" pitchFamily="2" charset="0"/>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eaLnBrk="1" hangingPunct="1">
                        <a:lnSpc>
                          <a:spcPts val="1700"/>
                        </a:lnSpc>
                        <a:spcBef>
                          <a:spcPct val="0"/>
                        </a:spcBef>
                        <a:buClrTx/>
                        <a:buSzPct val="100000"/>
                        <a:buFontTx/>
                        <a:buNone/>
                      </a:pPr>
                      <a:r>
                        <a:rPr lang="en-US" altLang="zh-CN" sz="1600" dirty="0">
                          <a:solidFill>
                            <a:srgbClr val="000000"/>
                          </a:solidFill>
                        </a:rPr>
                        <a:t>Unlimited</a:t>
                      </a:r>
                      <a:endParaRPr lang="en-US" altLang="zh-CN" sz="1600" dirty="0">
                        <a:solidFill>
                          <a:srgbClr val="000000"/>
                        </a:solidFill>
                        <a:latin typeface="Times New Roman" panose="02020603050405020304" pitchFamily="2" charset="0"/>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eaLnBrk="1" hangingPunct="1">
                        <a:lnSpc>
                          <a:spcPts val="1700"/>
                        </a:lnSpc>
                        <a:spcBef>
                          <a:spcPct val="0"/>
                        </a:spcBef>
                        <a:buClrTx/>
                        <a:buSzPct val="100000"/>
                        <a:buFontTx/>
                        <a:buNone/>
                      </a:pPr>
                      <a:r>
                        <a:rPr lang="en-US" altLang="zh-CN" sz="1600" dirty="0">
                          <a:solidFill>
                            <a:srgbClr val="000000"/>
                          </a:solidFill>
                        </a:rPr>
                        <a:t>limited</a:t>
                      </a:r>
                      <a:endParaRPr lang="en-US" altLang="zh-CN" sz="1600" dirty="0">
                        <a:solidFill>
                          <a:srgbClr val="000000"/>
                        </a:solidFill>
                        <a:latin typeface="Times New Roman" panose="02020603050405020304" pitchFamily="2" charset="0"/>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eaLnBrk="1" hangingPunct="1">
                        <a:lnSpc>
                          <a:spcPts val="1700"/>
                        </a:lnSpc>
                        <a:spcBef>
                          <a:spcPct val="0"/>
                        </a:spcBef>
                        <a:buClrTx/>
                        <a:buSzPct val="100000"/>
                        <a:buFontTx/>
                        <a:buNone/>
                      </a:pPr>
                      <a:r>
                        <a:rPr lang="en-US" altLang="zh-CN" sz="1600" dirty="0">
                          <a:solidFill>
                            <a:srgbClr val="000000"/>
                          </a:solidFill>
                        </a:rPr>
                        <a:t>No</a:t>
                      </a:r>
                      <a:endParaRPr lang="en-US" altLang="zh-CN" sz="1600" dirty="0">
                        <a:solidFill>
                          <a:srgbClr val="000000"/>
                        </a:solidFill>
                        <a:latin typeface="Times New Roman" panose="02020603050405020304" pitchFamily="2" charset="0"/>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extLst>
                  <a:ext uri="{0D108BD9-81ED-4DB2-BD59-A6C34878D82A}">
                    <a16:rowId xmlns:a16="http://schemas.microsoft.com/office/drawing/2014/main" val="10002"/>
                  </a:ext>
                </a:extLst>
              </a:tr>
              <a:tr h="679450">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eaLnBrk="1" hangingPunct="1">
                        <a:lnSpc>
                          <a:spcPts val="1700"/>
                        </a:lnSpc>
                        <a:spcBef>
                          <a:spcPct val="0"/>
                        </a:spcBef>
                        <a:buClrTx/>
                        <a:buSzPct val="100000"/>
                        <a:buFontTx/>
                        <a:buNone/>
                      </a:pPr>
                      <a:r>
                        <a:rPr lang="en-US" altLang="zh-CN" sz="1600" dirty="0">
                          <a:solidFill>
                            <a:srgbClr val="000000"/>
                          </a:solidFill>
                        </a:rPr>
                        <a:t>Corporation</a:t>
                      </a:r>
                      <a:endParaRPr lang="en-US" altLang="zh-CN" sz="1600" dirty="0">
                        <a:solidFill>
                          <a:srgbClr val="000000"/>
                        </a:solidFill>
                        <a:latin typeface="Times New Roman" panose="02020603050405020304" pitchFamily="2" charset="0"/>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eaLnBrk="1" hangingPunct="1">
                        <a:lnSpc>
                          <a:spcPts val="1700"/>
                        </a:lnSpc>
                        <a:spcBef>
                          <a:spcPct val="0"/>
                        </a:spcBef>
                        <a:buClrTx/>
                        <a:buSzPct val="100000"/>
                        <a:buFontTx/>
                        <a:buNone/>
                      </a:pPr>
                      <a:r>
                        <a:rPr lang="en-US" altLang="zh-CN" sz="1600" dirty="0">
                          <a:solidFill>
                            <a:srgbClr val="000000"/>
                          </a:solidFill>
                        </a:rPr>
                        <a:t>Shareholders</a:t>
                      </a:r>
                      <a:endParaRPr lang="en-US" altLang="zh-CN" sz="1600" dirty="0">
                        <a:solidFill>
                          <a:srgbClr val="000000"/>
                        </a:solidFill>
                        <a:latin typeface="Times New Roman" panose="02020603050405020304" pitchFamily="2" charset="0"/>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eaLnBrk="1" hangingPunct="1">
                        <a:lnSpc>
                          <a:spcPts val="1700"/>
                        </a:lnSpc>
                        <a:spcBef>
                          <a:spcPct val="0"/>
                        </a:spcBef>
                        <a:buClrTx/>
                        <a:buSzPct val="100000"/>
                        <a:buFontTx/>
                        <a:buNone/>
                      </a:pPr>
                      <a:r>
                        <a:rPr lang="en-US" altLang="zh-CN" sz="1600" dirty="0">
                          <a:solidFill>
                            <a:srgbClr val="000000"/>
                          </a:solidFill>
                        </a:rPr>
                        <a:t>Board of directors / officers</a:t>
                      </a:r>
                      <a:endParaRPr lang="en-US" altLang="zh-CN" sz="1600" dirty="0">
                        <a:solidFill>
                          <a:srgbClr val="000000"/>
                        </a:solidFill>
                        <a:latin typeface="Times New Roman" panose="02020603050405020304" pitchFamily="2" charset="0"/>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eaLnBrk="1" hangingPunct="1">
                        <a:lnSpc>
                          <a:spcPts val="1700"/>
                        </a:lnSpc>
                        <a:spcBef>
                          <a:spcPct val="0"/>
                        </a:spcBef>
                        <a:buClrTx/>
                        <a:buSzPct val="100000"/>
                        <a:buFontTx/>
                        <a:buNone/>
                      </a:pPr>
                      <a:r>
                        <a:rPr lang="en-US" altLang="zh-CN" sz="1600" dirty="0">
                          <a:solidFill>
                            <a:srgbClr val="000000"/>
                          </a:solidFill>
                        </a:rPr>
                        <a:t>limited</a:t>
                      </a:r>
                      <a:endParaRPr lang="en-US" altLang="zh-CN" sz="1600" dirty="0">
                        <a:solidFill>
                          <a:srgbClr val="000000"/>
                        </a:solidFill>
                        <a:latin typeface="Times New Roman" panose="02020603050405020304" pitchFamily="2" charset="0"/>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eaLnBrk="1" hangingPunct="1">
                        <a:lnSpc>
                          <a:spcPts val="1700"/>
                        </a:lnSpc>
                        <a:spcBef>
                          <a:spcPct val="0"/>
                        </a:spcBef>
                        <a:buClrTx/>
                        <a:buSzPct val="100000"/>
                        <a:buFontTx/>
                        <a:buNone/>
                      </a:pPr>
                      <a:r>
                        <a:rPr lang="en-US" altLang="zh-CN" sz="1600" dirty="0">
                          <a:solidFill>
                            <a:srgbClr val="000000"/>
                          </a:solidFill>
                        </a:rPr>
                        <a:t>perpetual</a:t>
                      </a:r>
                      <a:endParaRPr lang="en-US" altLang="zh-CN" sz="1600" dirty="0">
                        <a:solidFill>
                          <a:srgbClr val="000000"/>
                        </a:solidFill>
                        <a:latin typeface="Times New Roman" panose="02020603050405020304" pitchFamily="2" charset="0"/>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eaLnBrk="1" hangingPunct="1">
                        <a:lnSpc>
                          <a:spcPts val="1700"/>
                        </a:lnSpc>
                        <a:spcBef>
                          <a:spcPct val="0"/>
                        </a:spcBef>
                        <a:buClrTx/>
                        <a:buSzPct val="100000"/>
                        <a:buFontTx/>
                        <a:buNone/>
                      </a:pPr>
                      <a:r>
                        <a:rPr lang="en-US" altLang="zh-CN" sz="1600" dirty="0">
                          <a:solidFill>
                            <a:srgbClr val="000000"/>
                          </a:solidFill>
                        </a:rPr>
                        <a:t>Yes</a:t>
                      </a:r>
                      <a:endParaRPr lang="en-US" altLang="zh-CN" sz="1600" dirty="0">
                        <a:solidFill>
                          <a:srgbClr val="000000"/>
                        </a:solidFill>
                        <a:latin typeface="Times New Roman" panose="02020603050405020304" pitchFamily="2" charset="0"/>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FF6FF">
                        <a:alpha val="100000"/>
                      </a:srgbClr>
                    </a:solidFill>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circle(in)">
                                      <p:cBhvr>
                                        <p:cTn id="7" dur="2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idx="4294967295"/>
          </p:nvPr>
        </p:nvSpPr>
        <p:spPr>
          <a:ln/>
        </p:spPr>
        <p:txBody>
          <a:bodyPr vert="horz" wrap="square" anchor="ctr" anchorCtr="0"/>
          <a:lstStyle/>
          <a:p>
            <a:pPr eaLnBrk="1" hangingPunct="1"/>
            <a:r>
              <a:rPr lang="en-US" altLang="zh-CN" sz="2500" dirty="0"/>
              <a:t>2. Translate the Following Economic Terms into English:</a:t>
            </a:r>
          </a:p>
        </p:txBody>
      </p:sp>
      <p:sp>
        <p:nvSpPr>
          <p:cNvPr id="19459" name="Rectangle 3"/>
          <p:cNvSpPr>
            <a:spLocks noGrp="1"/>
          </p:cNvSpPr>
          <p:nvPr>
            <p:ph type="body" idx="4294967295"/>
          </p:nvPr>
        </p:nvSpPr>
        <p:spPr>
          <a:xfrm>
            <a:off x="395536" y="1600200"/>
            <a:ext cx="8138864" cy="4419600"/>
          </a:xfrm>
          <a:ln/>
        </p:spPr>
        <p:txBody>
          <a:bodyPr vert="horz" wrap="square" anchor="t" anchorCtr="0"/>
          <a:lstStyle/>
          <a:p>
            <a:pPr marL="609600" indent="-609600" eaLnBrk="1" hangingPunct="1">
              <a:buNone/>
            </a:pPr>
            <a:r>
              <a:rPr lang="en-US" altLang="zh-CN" sz="2400" dirty="0"/>
              <a:t>1)  </a:t>
            </a:r>
            <a:r>
              <a:rPr lang="zh-CN" altLang="en-US" sz="2400" dirty="0"/>
              <a:t>独资企业	</a:t>
            </a:r>
          </a:p>
          <a:p>
            <a:pPr marL="609600" indent="-609600" eaLnBrk="1" hangingPunct="1">
              <a:buNone/>
            </a:pPr>
            <a:r>
              <a:rPr lang="zh-CN" altLang="en-US" sz="2400" dirty="0"/>
              <a:t>     </a:t>
            </a:r>
            <a:r>
              <a:rPr lang="en-US" altLang="zh-CN" sz="2400" dirty="0"/>
              <a:t>sole proprietorship 				</a:t>
            </a:r>
          </a:p>
          <a:p>
            <a:pPr marL="609600" indent="-609600" eaLnBrk="1" hangingPunct="1">
              <a:buNone/>
            </a:pPr>
            <a:r>
              <a:rPr lang="en-US" altLang="zh-CN" sz="2400" dirty="0"/>
              <a:t>2) </a:t>
            </a:r>
            <a:r>
              <a:rPr lang="zh-CN" altLang="en-US" sz="2400" dirty="0"/>
              <a:t>普通合伙企业</a:t>
            </a:r>
          </a:p>
          <a:p>
            <a:pPr marL="609600" indent="-609600" eaLnBrk="1" hangingPunct="1">
              <a:buNone/>
            </a:pPr>
            <a:r>
              <a:rPr lang="zh-CN" altLang="en-US" sz="2400" dirty="0"/>
              <a:t>     </a:t>
            </a:r>
            <a:r>
              <a:rPr lang="en-US" altLang="zh-CN" sz="2400" dirty="0"/>
              <a:t>general partnership	</a:t>
            </a:r>
          </a:p>
          <a:p>
            <a:pPr marL="609600" indent="-609600" eaLnBrk="1" hangingPunct="1">
              <a:buNone/>
            </a:pPr>
            <a:r>
              <a:rPr lang="en-US" altLang="zh-CN" sz="2400" dirty="0"/>
              <a:t>3)  </a:t>
            </a:r>
            <a:r>
              <a:rPr lang="zh-CN" altLang="en-US" sz="2400" dirty="0"/>
              <a:t>法人 </a:t>
            </a:r>
          </a:p>
          <a:p>
            <a:pPr marL="609600" indent="-609600" eaLnBrk="1" hangingPunct="1">
              <a:buNone/>
            </a:pPr>
            <a:r>
              <a:rPr lang="zh-CN" altLang="en-US" sz="2400" dirty="0"/>
              <a:t>     </a:t>
            </a:r>
            <a:r>
              <a:rPr lang="en-US" altLang="zh-CN" sz="2400" dirty="0"/>
              <a:t>fictional person</a:t>
            </a:r>
          </a:p>
          <a:p>
            <a:pPr marL="609600" indent="-609600" eaLnBrk="1" hangingPunct="1">
              <a:buNone/>
            </a:pPr>
            <a:r>
              <a:rPr lang="en-US" altLang="zh-CN" sz="2400" dirty="0"/>
              <a:t>4) </a:t>
            </a:r>
            <a:r>
              <a:rPr lang="zh-CN" altLang="en-US" sz="2400" dirty="0"/>
              <a:t>合股公司</a:t>
            </a:r>
            <a:endParaRPr lang="en-US" altLang="zh-CN" sz="2400" dirty="0"/>
          </a:p>
          <a:p>
            <a:pPr marL="609600" indent="-609600" eaLnBrk="1" hangingPunct="1">
              <a:buNone/>
            </a:pPr>
            <a:r>
              <a:rPr lang="en-US" altLang="zh-CN" sz="2400" dirty="0"/>
              <a:t>     joint-stock company</a:t>
            </a:r>
            <a:endParaRPr lang="zh-CN" altLang="en-US" sz="2400" dirty="0"/>
          </a:p>
          <a:p>
            <a:pPr marL="609600" indent="-609600" eaLnBrk="1" hangingPunct="1">
              <a:buNone/>
            </a:pPr>
            <a:r>
              <a:rPr lang="en-US" altLang="zh-CN" sz="2400" dirty="0"/>
              <a:t>5)  </a:t>
            </a:r>
            <a:r>
              <a:rPr lang="zh-CN" altLang="en-US" sz="2400" dirty="0"/>
              <a:t>董事会</a:t>
            </a:r>
            <a:endParaRPr lang="en-US" altLang="zh-CN" sz="2400" dirty="0"/>
          </a:p>
          <a:p>
            <a:pPr marL="609600" indent="-609600" eaLnBrk="1" hangingPunct="1">
              <a:buNone/>
            </a:pPr>
            <a:r>
              <a:rPr lang="en-US" altLang="zh-CN" sz="2400" dirty="0"/>
              <a:t>     board of directors</a:t>
            </a:r>
            <a:endParaRPr lang="zh-CN" altLang="en-US" sz="2400" dirty="0"/>
          </a:p>
          <a:p>
            <a:pPr marL="609600" indent="-609600" eaLnBrk="1" hangingPunct="1">
              <a:buNone/>
            </a:pPr>
            <a:r>
              <a:rPr lang="zh-CN" altLang="en-US" sz="2400"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animEffect transition="in" filter="diamond(in)">
                                      <p:cBhvr>
                                        <p:cTn id="7" dur="2000"/>
                                        <p:tgtEl>
                                          <p:spTgt spid="1945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9459">
                                            <p:txEl>
                                              <p:pRg st="3" end="3"/>
                                            </p:txEl>
                                          </p:spTgt>
                                        </p:tgtEl>
                                        <p:attrNameLst>
                                          <p:attrName>style.visibility</p:attrName>
                                        </p:attrNameLst>
                                      </p:cBhvr>
                                      <p:to>
                                        <p:strVal val="visible"/>
                                      </p:to>
                                    </p:set>
                                    <p:animEffect transition="in" filter="diamond(in)">
                                      <p:cBhvr>
                                        <p:cTn id="12" dur="2000"/>
                                        <p:tgtEl>
                                          <p:spTgt spid="1945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9459">
                                            <p:txEl>
                                              <p:pRg st="5" end="5"/>
                                            </p:txEl>
                                          </p:spTgt>
                                        </p:tgtEl>
                                        <p:attrNameLst>
                                          <p:attrName>style.visibility</p:attrName>
                                        </p:attrNameLst>
                                      </p:cBhvr>
                                      <p:to>
                                        <p:strVal val="visible"/>
                                      </p:to>
                                    </p:set>
                                    <p:animEffect transition="in" filter="diamond(in)">
                                      <p:cBhvr>
                                        <p:cTn id="17" dur="2000"/>
                                        <p:tgtEl>
                                          <p:spTgt spid="19459">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9459">
                                            <p:txEl>
                                              <p:pRg st="7" end="7"/>
                                            </p:txEl>
                                          </p:spTgt>
                                        </p:tgtEl>
                                        <p:attrNameLst>
                                          <p:attrName>style.visibility</p:attrName>
                                        </p:attrNameLst>
                                      </p:cBhvr>
                                      <p:to>
                                        <p:strVal val="visible"/>
                                      </p:to>
                                    </p:set>
                                    <p:animEffect transition="in" filter="circle(in)">
                                      <p:cBhvr>
                                        <p:cTn id="22" dur="2000"/>
                                        <p:tgtEl>
                                          <p:spTgt spid="19459">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9459">
                                            <p:txEl>
                                              <p:pRg st="9" end="9"/>
                                            </p:txEl>
                                          </p:spTgt>
                                        </p:tgtEl>
                                        <p:attrNameLst>
                                          <p:attrName>style.visibility</p:attrName>
                                        </p:attrNameLst>
                                      </p:cBhvr>
                                      <p:to>
                                        <p:strVal val="visible"/>
                                      </p:to>
                                    </p:set>
                                    <p:animEffect transition="in" filter="circle(in)">
                                      <p:cBhvr>
                                        <p:cTn id="27" dur="2000"/>
                                        <p:tgtEl>
                                          <p:spTgt spid="1945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idx="4294967295"/>
          </p:nvPr>
        </p:nvSpPr>
        <p:spPr>
          <a:ln/>
        </p:spPr>
        <p:txBody>
          <a:bodyPr vert="horz" wrap="square" anchor="ctr" anchorCtr="0"/>
          <a:lstStyle/>
          <a:p>
            <a:pPr eaLnBrk="1" hangingPunct="1"/>
            <a:endParaRPr lang="zh-CN"/>
          </a:p>
        </p:txBody>
      </p:sp>
      <p:sp>
        <p:nvSpPr>
          <p:cNvPr id="20483" name="内容占位符 2"/>
          <p:cNvSpPr>
            <a:spLocks noGrp="1"/>
          </p:cNvSpPr>
          <p:nvPr>
            <p:ph idx="4294967295"/>
          </p:nvPr>
        </p:nvSpPr>
        <p:spPr>
          <a:xfrm>
            <a:off x="395536" y="1600200"/>
            <a:ext cx="8138864" cy="4419600"/>
          </a:xfrm>
          <a:ln/>
        </p:spPr>
        <p:txBody>
          <a:bodyPr vert="horz" wrap="square" anchor="t" anchorCtr="0"/>
          <a:lstStyle/>
          <a:p>
            <a:pPr marL="609600" indent="-609600" eaLnBrk="1" hangingPunct="1">
              <a:buNone/>
            </a:pPr>
            <a:r>
              <a:rPr lang="en-US" altLang="zh-CN" sz="2400" dirty="0">
                <a:solidFill>
                  <a:srgbClr val="000000"/>
                </a:solidFill>
              </a:rPr>
              <a:t>6) </a:t>
            </a:r>
            <a:r>
              <a:rPr lang="zh-CN" altLang="en-US" sz="2400" dirty="0"/>
              <a:t>国有公司</a:t>
            </a:r>
            <a:endParaRPr lang="en-US" altLang="zh-CN" sz="2400" dirty="0"/>
          </a:p>
          <a:p>
            <a:pPr marL="609600" indent="-609600" eaLnBrk="1" hangingPunct="1">
              <a:buNone/>
            </a:pPr>
            <a:r>
              <a:rPr lang="en-US" altLang="zh-CN" sz="2400" dirty="0"/>
              <a:t>    public corporation</a:t>
            </a:r>
          </a:p>
          <a:p>
            <a:pPr marL="609600" indent="-609600" eaLnBrk="1" hangingPunct="1">
              <a:buNone/>
            </a:pPr>
            <a:r>
              <a:rPr lang="en-US" altLang="zh-CN" sz="2400" dirty="0">
                <a:solidFill>
                  <a:srgbClr val="000000"/>
                </a:solidFill>
              </a:rPr>
              <a:t>7) </a:t>
            </a:r>
            <a:r>
              <a:rPr lang="zh-CN" altLang="en-US" sz="2400" dirty="0"/>
              <a:t>资本摊缴</a:t>
            </a:r>
            <a:endParaRPr lang="en-US" altLang="zh-CN" sz="2400" dirty="0"/>
          </a:p>
          <a:p>
            <a:pPr marL="609600" indent="-609600" eaLnBrk="1" hangingPunct="1">
              <a:buNone/>
            </a:pPr>
            <a:r>
              <a:rPr lang="en-US" altLang="zh-CN" sz="2400" dirty="0"/>
              <a:t>    capital contribution</a:t>
            </a:r>
            <a:r>
              <a:rPr lang="zh-CN" altLang="en-US" sz="2400" dirty="0"/>
              <a:t>         </a:t>
            </a:r>
          </a:p>
          <a:p>
            <a:pPr marL="609600" indent="-609600" eaLnBrk="1" hangingPunct="1">
              <a:buClr>
                <a:srgbClr val="996666"/>
              </a:buClr>
              <a:buNone/>
            </a:pPr>
            <a:r>
              <a:rPr lang="en-US" altLang="zh-CN" sz="2400" dirty="0">
                <a:solidFill>
                  <a:srgbClr val="000000"/>
                </a:solidFill>
              </a:rPr>
              <a:t>8) </a:t>
            </a:r>
            <a:r>
              <a:rPr lang="zh-CN" altLang="en-US" sz="2400" dirty="0">
                <a:solidFill>
                  <a:srgbClr val="000000"/>
                </a:solidFill>
              </a:rPr>
              <a:t>多数股权</a:t>
            </a:r>
            <a:endParaRPr lang="en-US" altLang="zh-CN" sz="2400" dirty="0">
              <a:solidFill>
                <a:srgbClr val="000000"/>
              </a:solidFill>
            </a:endParaRPr>
          </a:p>
          <a:p>
            <a:pPr marL="609600" indent="-609600" eaLnBrk="1" hangingPunct="1">
              <a:buClr>
                <a:srgbClr val="996666"/>
              </a:buClr>
              <a:buNone/>
            </a:pPr>
            <a:r>
              <a:rPr lang="en-US" altLang="zh-CN" sz="2400" dirty="0"/>
              <a:t>    controlling interest</a:t>
            </a:r>
            <a:endParaRPr lang="en-US" altLang="zh-CN" sz="2400" dirty="0">
              <a:solidFill>
                <a:srgbClr val="000000"/>
              </a:solidFill>
            </a:endParaRPr>
          </a:p>
          <a:p>
            <a:pPr marL="609600" indent="-609600" eaLnBrk="1" hangingPunct="1">
              <a:buClr>
                <a:srgbClr val="996666"/>
              </a:buClr>
              <a:buNone/>
            </a:pPr>
            <a:r>
              <a:rPr lang="en-US" altLang="zh-CN" sz="2400" dirty="0">
                <a:solidFill>
                  <a:srgbClr val="000000"/>
                </a:solidFill>
              </a:rPr>
              <a:t>9) </a:t>
            </a:r>
            <a:r>
              <a:rPr lang="zh-CN" altLang="en-US" sz="2400" dirty="0">
                <a:solidFill>
                  <a:srgbClr val="000000"/>
                </a:solidFill>
              </a:rPr>
              <a:t>优先股股东</a:t>
            </a:r>
            <a:endParaRPr lang="en-US" altLang="zh-CN" sz="2400" dirty="0">
              <a:solidFill>
                <a:srgbClr val="000000"/>
              </a:solidFill>
            </a:endParaRPr>
          </a:p>
          <a:p>
            <a:pPr marL="609600" indent="-609600" eaLnBrk="1" hangingPunct="1">
              <a:buClr>
                <a:srgbClr val="996666"/>
              </a:buClr>
              <a:buNone/>
            </a:pPr>
            <a:r>
              <a:rPr lang="en-US" altLang="zh-CN" sz="2400" dirty="0"/>
              <a:t>    preferred stockholder</a:t>
            </a:r>
            <a:r>
              <a:rPr lang="zh-CN" altLang="en-US" sz="2400" dirty="0">
                <a:solidFill>
                  <a:srgbClr val="000000"/>
                </a:solidFill>
              </a:rPr>
              <a:t>		</a:t>
            </a:r>
          </a:p>
          <a:p>
            <a:pPr marL="609600" indent="-609600" eaLnBrk="1" hangingPunct="1">
              <a:buClr>
                <a:srgbClr val="996666"/>
              </a:buClr>
              <a:buNone/>
            </a:pPr>
            <a:r>
              <a:rPr lang="en-US" altLang="zh-CN" sz="2400" dirty="0">
                <a:solidFill>
                  <a:srgbClr val="000000"/>
                </a:solidFill>
              </a:rPr>
              <a:t>10) </a:t>
            </a:r>
            <a:r>
              <a:rPr lang="zh-CN" altLang="en-US" sz="2400" dirty="0">
                <a:solidFill>
                  <a:srgbClr val="000000"/>
                </a:solidFill>
              </a:rPr>
              <a:t>公司章程</a:t>
            </a:r>
            <a:endParaRPr lang="en-US" altLang="zh-CN" sz="2400" dirty="0">
              <a:solidFill>
                <a:srgbClr val="000000"/>
              </a:solidFill>
            </a:endParaRPr>
          </a:p>
          <a:p>
            <a:pPr marL="609600" indent="-609600" eaLnBrk="1" hangingPunct="1">
              <a:buClr>
                <a:srgbClr val="996666"/>
              </a:buClr>
              <a:buNone/>
            </a:pPr>
            <a:r>
              <a:rPr lang="en-US" altLang="zh-CN" sz="2400" dirty="0"/>
              <a:t>    articles of incorporation</a:t>
            </a:r>
            <a:endParaRPr lang="zh-CN" altLang="en-US" sz="2400" dirty="0"/>
          </a:p>
          <a:p>
            <a:pPr marL="609600" indent="-609600" eaLnBrk="1" hangingPunct="1">
              <a:buClr>
                <a:srgbClr val="996666"/>
              </a:buClr>
              <a:buNone/>
            </a:pPr>
            <a:endParaRPr lang="zh-CN" altLang="en-US" sz="2400" dirty="0">
              <a:solidFill>
                <a:srgbClr val="000000"/>
              </a:solidFill>
            </a:endParaRPr>
          </a:p>
          <a:p>
            <a:pPr marL="609600" indent="-609600" eaLnBrk="1" hangingPunct="1"/>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circle(in)">
                                      <p:cBhvr>
                                        <p:cTn id="7" dur="2000"/>
                                        <p:tgtEl>
                                          <p:spTgt spid="204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0483">
                                            <p:txEl>
                                              <p:pRg st="3" end="3"/>
                                            </p:txEl>
                                          </p:spTgt>
                                        </p:tgtEl>
                                        <p:attrNameLst>
                                          <p:attrName>style.visibility</p:attrName>
                                        </p:attrNameLst>
                                      </p:cBhvr>
                                      <p:to>
                                        <p:strVal val="visible"/>
                                      </p:to>
                                    </p:set>
                                    <p:animEffect transition="in" filter="circle(in)">
                                      <p:cBhvr>
                                        <p:cTn id="12" dur="2000"/>
                                        <p:tgtEl>
                                          <p:spTgt spid="2048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0483">
                                            <p:txEl>
                                              <p:pRg st="5" end="5"/>
                                            </p:txEl>
                                          </p:spTgt>
                                        </p:tgtEl>
                                        <p:attrNameLst>
                                          <p:attrName>style.visibility</p:attrName>
                                        </p:attrNameLst>
                                      </p:cBhvr>
                                      <p:to>
                                        <p:strVal val="visible"/>
                                      </p:to>
                                    </p:set>
                                    <p:animEffect transition="in" filter="circle(in)">
                                      <p:cBhvr>
                                        <p:cTn id="17" dur="2000"/>
                                        <p:tgtEl>
                                          <p:spTgt spid="2048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20483">
                                            <p:txEl>
                                              <p:pRg st="7" end="7"/>
                                            </p:txEl>
                                          </p:spTgt>
                                        </p:tgtEl>
                                        <p:attrNameLst>
                                          <p:attrName>style.visibility</p:attrName>
                                        </p:attrNameLst>
                                      </p:cBhvr>
                                      <p:to>
                                        <p:strVal val="visible"/>
                                      </p:to>
                                    </p:set>
                                    <p:animEffect transition="in" filter="circle(in)">
                                      <p:cBhvr>
                                        <p:cTn id="22" dur="2000"/>
                                        <p:tgtEl>
                                          <p:spTgt spid="2048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20483">
                                            <p:txEl>
                                              <p:pRg st="9" end="9"/>
                                            </p:txEl>
                                          </p:spTgt>
                                        </p:tgtEl>
                                        <p:attrNameLst>
                                          <p:attrName>style.visibility</p:attrName>
                                        </p:attrNameLst>
                                      </p:cBhvr>
                                      <p:to>
                                        <p:strVal val="visible"/>
                                      </p:to>
                                    </p:set>
                                    <p:animEffect transition="in" filter="circle(in)">
                                      <p:cBhvr>
                                        <p:cTn id="27" dur="2000"/>
                                        <p:tgtEl>
                                          <p:spTgt spid="2048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2"/>
          <p:cNvSpPr>
            <a:spLocks noGrp="1"/>
          </p:cNvSpPr>
          <p:nvPr>
            <p:ph type="title" idx="4294967295"/>
          </p:nvPr>
        </p:nvSpPr>
        <p:spPr>
          <a:ln/>
        </p:spPr>
        <p:txBody>
          <a:bodyPr vert="horz" wrap="square" anchor="ctr" anchorCtr="0"/>
          <a:lstStyle/>
          <a:p>
            <a:pPr eaLnBrk="1" hangingPunct="1"/>
            <a:r>
              <a:rPr lang="en-US" altLang="zh-CN" sz="3000" dirty="0"/>
              <a:t>Ⅰ. Explanatory Notes on Technical Terms (</a:t>
            </a:r>
            <a:r>
              <a:rPr lang="zh-CN" altLang="en-US" sz="3000" dirty="0"/>
              <a:t>专业术语</a:t>
            </a:r>
            <a:r>
              <a:rPr lang="en-US" altLang="zh-CN" sz="3000" dirty="0"/>
              <a:t>)</a:t>
            </a:r>
          </a:p>
        </p:txBody>
      </p:sp>
      <p:sp>
        <p:nvSpPr>
          <p:cNvPr id="5122" name="Rectangle 3"/>
          <p:cNvSpPr>
            <a:spLocks noGrp="1"/>
          </p:cNvSpPr>
          <p:nvPr>
            <p:ph type="body" idx="4294967295"/>
          </p:nvPr>
        </p:nvSpPr>
        <p:spPr>
          <a:ln/>
        </p:spPr>
        <p:txBody>
          <a:bodyPr vert="horz" wrap="square" anchor="t" anchorCtr="0"/>
          <a:lstStyle/>
          <a:p>
            <a:pPr eaLnBrk="1" hangingPunct="1">
              <a:lnSpc>
                <a:spcPct val="80000"/>
              </a:lnSpc>
            </a:pPr>
            <a:r>
              <a:rPr lang="en-US" altLang="zh-CN" sz="2800" dirty="0"/>
              <a:t>1. proprietorship — </a:t>
            </a:r>
            <a:r>
              <a:rPr lang="zh-CN" altLang="en-US" sz="2800" dirty="0"/>
              <a:t>所有权</a:t>
            </a:r>
          </a:p>
          <a:p>
            <a:pPr eaLnBrk="1" hangingPunct="1">
              <a:lnSpc>
                <a:spcPct val="80000"/>
              </a:lnSpc>
            </a:pPr>
            <a:r>
              <a:rPr lang="en-US" altLang="zh-CN" sz="2800" dirty="0"/>
              <a:t>2. stockholder — </a:t>
            </a:r>
            <a:r>
              <a:rPr lang="zh-CN" altLang="en-US" sz="2800" dirty="0"/>
              <a:t>股东，持股人</a:t>
            </a:r>
          </a:p>
          <a:p>
            <a:pPr eaLnBrk="1" hangingPunct="1">
              <a:lnSpc>
                <a:spcPct val="80000"/>
              </a:lnSpc>
            </a:pPr>
            <a:r>
              <a:rPr lang="en-US" altLang="zh-CN" sz="2800" dirty="0"/>
              <a:t>3. partnership — </a:t>
            </a:r>
            <a:r>
              <a:rPr lang="zh-CN" altLang="en-US" sz="2800" dirty="0"/>
              <a:t>合伙企业</a:t>
            </a:r>
          </a:p>
          <a:p>
            <a:pPr eaLnBrk="1" hangingPunct="1">
              <a:lnSpc>
                <a:spcPct val="80000"/>
              </a:lnSpc>
            </a:pPr>
            <a:r>
              <a:rPr lang="en-US" altLang="zh-CN" sz="2800" dirty="0"/>
              <a:t>4. entity — </a:t>
            </a:r>
            <a:r>
              <a:rPr lang="zh-CN" altLang="en-US" sz="2800" dirty="0"/>
              <a:t>实体</a:t>
            </a:r>
          </a:p>
          <a:p>
            <a:pPr eaLnBrk="1" hangingPunct="1">
              <a:lnSpc>
                <a:spcPct val="80000"/>
              </a:lnSpc>
            </a:pPr>
            <a:r>
              <a:rPr lang="en-US" altLang="zh-CN" sz="2800" dirty="0"/>
              <a:t>5. bankruptcy — </a:t>
            </a:r>
            <a:r>
              <a:rPr lang="zh-CN" altLang="en-US" sz="2800" dirty="0"/>
              <a:t>破产</a:t>
            </a:r>
          </a:p>
          <a:p>
            <a:pPr eaLnBrk="1" hangingPunct="1">
              <a:lnSpc>
                <a:spcPct val="80000"/>
              </a:lnSpc>
            </a:pPr>
            <a:r>
              <a:rPr lang="en-US" altLang="zh-CN" sz="2800" dirty="0"/>
              <a:t>6. joint-stock company — </a:t>
            </a:r>
            <a:r>
              <a:rPr lang="zh-CN" altLang="en-US" sz="2800" dirty="0"/>
              <a:t>合股公司</a:t>
            </a:r>
          </a:p>
          <a:p>
            <a:pPr eaLnBrk="1" hangingPunct="1">
              <a:lnSpc>
                <a:spcPct val="80000"/>
              </a:lnSpc>
            </a:pPr>
            <a:r>
              <a:rPr lang="en-US" altLang="zh-CN" sz="2800" dirty="0"/>
              <a:t>7. dividend —</a:t>
            </a:r>
            <a:r>
              <a:rPr lang="zh-CN" altLang="en-US" sz="2800" dirty="0"/>
              <a:t>红利，股息</a:t>
            </a:r>
          </a:p>
          <a:p>
            <a:pPr eaLnBrk="1" hangingPunct="1">
              <a:lnSpc>
                <a:spcPct val="80000"/>
              </a:lnSpc>
            </a:pPr>
            <a:r>
              <a:rPr lang="en-US" altLang="zh-CN" sz="2800" dirty="0"/>
              <a:t>8. bylaw — </a:t>
            </a:r>
            <a:r>
              <a:rPr lang="zh-CN" altLang="en-US" sz="2800" dirty="0"/>
              <a:t>附则，细则</a:t>
            </a:r>
          </a:p>
          <a:p>
            <a:pPr eaLnBrk="1" hangingPunct="1">
              <a:lnSpc>
                <a:spcPct val="80000"/>
              </a:lnSpc>
            </a:pPr>
            <a:r>
              <a:rPr lang="en-US" altLang="zh-CN" sz="2800" dirty="0"/>
              <a:t>9. treasurer — </a:t>
            </a:r>
            <a:r>
              <a:rPr lang="zh-CN" altLang="en-US" sz="2800" dirty="0"/>
              <a:t>司库，财务长</a:t>
            </a:r>
          </a:p>
          <a:p>
            <a:pPr eaLnBrk="1" hangingPunct="1">
              <a:lnSpc>
                <a:spcPct val="80000"/>
              </a:lnSpc>
            </a:pPr>
            <a:r>
              <a:rPr lang="en-US" altLang="zh-CN" sz="2800" dirty="0"/>
              <a:t>10. comptroller —</a:t>
            </a:r>
            <a:r>
              <a:rPr lang="zh-CN" altLang="en-US" sz="2800" dirty="0"/>
              <a:t>主计长，总会计师</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p:cNvSpPr>
          <p:nvPr>
            <p:ph type="title" idx="4294967295"/>
          </p:nvPr>
        </p:nvSpPr>
        <p:spPr>
          <a:ln/>
        </p:spPr>
        <p:txBody>
          <a:bodyPr vert="horz" wrap="square" anchor="ctr" anchorCtr="0"/>
          <a:lstStyle/>
          <a:p>
            <a:pPr eaLnBrk="1" hangingPunct="1"/>
            <a:r>
              <a:rPr lang="en-US" altLang="zh-CN" sz="2500" dirty="0"/>
              <a:t>3. Read the Following Passage and Fill in the Blanks with Appropriate Words:</a:t>
            </a:r>
            <a:r>
              <a:rPr lang="en-US" altLang="zh-CN" sz="3800" dirty="0"/>
              <a:t> </a:t>
            </a:r>
          </a:p>
        </p:txBody>
      </p:sp>
      <p:sp>
        <p:nvSpPr>
          <p:cNvPr id="21506" name="Rectangle 3"/>
          <p:cNvSpPr>
            <a:spLocks noGrp="1"/>
          </p:cNvSpPr>
          <p:nvPr>
            <p:ph type="body" idx="4294967295"/>
          </p:nvPr>
        </p:nvSpPr>
        <p:spPr>
          <a:xfrm>
            <a:off x="683568" y="1600200"/>
            <a:ext cx="7850832" cy="4419600"/>
          </a:xfrm>
          <a:ln/>
        </p:spPr>
        <p:txBody>
          <a:bodyPr vert="horz" wrap="square" anchor="t" anchorCtr="0"/>
          <a:lstStyle/>
          <a:p>
            <a:pPr algn="just" eaLnBrk="1" hangingPunct="1">
              <a:lnSpc>
                <a:spcPct val="90000"/>
              </a:lnSpc>
            </a:pPr>
            <a:r>
              <a:rPr lang="en-US" altLang="zh-CN" sz="2400" u="sng" dirty="0"/>
              <a:t>Of the</a:t>
            </a:r>
            <a:r>
              <a:rPr lang="en-US" altLang="zh-CN" sz="2400" u="sng" dirty="0">
                <a:solidFill>
                  <a:srgbClr val="FF0000"/>
                </a:solidFill>
              </a:rPr>
              <a:t> three</a:t>
            </a:r>
            <a:r>
              <a:rPr lang="en-US" altLang="zh-CN" sz="2400" dirty="0"/>
              <a:t> most basic forms of business </a:t>
            </a:r>
            <a:r>
              <a:rPr lang="en-US" altLang="zh-CN" sz="2400" u="sng" dirty="0"/>
              <a:t>                      </a:t>
            </a:r>
            <a:r>
              <a:rPr lang="en-US" altLang="zh-CN" sz="2400" dirty="0"/>
              <a:t>, the sole proprietorship is the easiest to start or to </a:t>
            </a:r>
            <a:r>
              <a:rPr lang="en-US" altLang="zh-CN" sz="2400" u="sng" dirty="0"/>
              <a:t>               </a:t>
            </a:r>
            <a:r>
              <a:rPr lang="en-US" altLang="zh-CN" sz="2400" dirty="0"/>
              <a:t>.  Its advantages include the fact that the </a:t>
            </a:r>
            <a:r>
              <a:rPr lang="en-US" altLang="zh-CN" sz="2400" u="sng" dirty="0"/>
              <a:t>            </a:t>
            </a:r>
            <a:r>
              <a:rPr lang="en-US" altLang="zh-CN" sz="2400" dirty="0"/>
              <a:t> can keep all the profits, has freedom in business </a:t>
            </a:r>
            <a:r>
              <a:rPr lang="en-US" altLang="zh-CN" sz="2400" u="sng" dirty="0"/>
              <a:t>                    </a:t>
            </a:r>
            <a:r>
              <a:rPr lang="en-US" altLang="zh-CN" sz="2400" dirty="0"/>
              <a:t>and </a:t>
            </a:r>
            <a:r>
              <a:rPr lang="en-US" altLang="zh-CN" sz="2400" dirty="0">
                <a:solidFill>
                  <a:srgbClr val="FF0000"/>
                </a:solidFill>
              </a:rPr>
              <a:t>can</a:t>
            </a:r>
            <a:r>
              <a:rPr lang="en-US" altLang="zh-CN" sz="2400" dirty="0"/>
              <a:t> keep them in </a:t>
            </a:r>
            <a:r>
              <a:rPr lang="en-US" altLang="zh-CN" sz="2400" u="sng" dirty="0"/>
              <a:t>            </a:t>
            </a:r>
            <a:r>
              <a:rPr lang="en-US" altLang="zh-CN" sz="2400" dirty="0"/>
              <a:t>.   The owner can also </a:t>
            </a:r>
            <a:r>
              <a:rPr lang="en-US" altLang="zh-CN" sz="2400" u="sng" dirty="0"/>
              <a:t>               </a:t>
            </a:r>
            <a:r>
              <a:rPr lang="en-US" altLang="zh-CN" sz="2400" dirty="0"/>
              <a:t> personal satisfaction if the business is a </a:t>
            </a:r>
            <a:r>
              <a:rPr lang="en-US" altLang="zh-CN" sz="2400" u="sng" dirty="0"/>
              <a:t>                </a:t>
            </a:r>
            <a:r>
              <a:rPr lang="en-US" altLang="zh-CN" sz="2400" dirty="0"/>
              <a:t>.  On the other hand, a sole proprietorship has limitations in terms of the </a:t>
            </a:r>
            <a:r>
              <a:rPr lang="en-US" altLang="zh-CN" sz="2400" u="sng" dirty="0"/>
              <a:t>           </a:t>
            </a:r>
            <a:r>
              <a:rPr lang="en-US" altLang="zh-CN" sz="2400" dirty="0"/>
              <a:t> and the life of the business, and the owner must </a:t>
            </a:r>
            <a:r>
              <a:rPr lang="en-US" altLang="zh-CN" sz="2400" u="sng" dirty="0"/>
              <a:t>                 </a:t>
            </a:r>
            <a:r>
              <a:rPr lang="en-US" altLang="zh-CN" sz="2400" dirty="0"/>
              <a:t> unlimited liability for all </a:t>
            </a:r>
            <a:r>
              <a:rPr lang="en-US" altLang="zh-CN" sz="2400" u="sng" dirty="0"/>
              <a:t>                 </a:t>
            </a:r>
            <a:r>
              <a:rPr lang="en-US" altLang="zh-CN" sz="2400" dirty="0"/>
              <a:t>..</a:t>
            </a:r>
          </a:p>
        </p:txBody>
      </p:sp>
      <p:sp>
        <p:nvSpPr>
          <p:cNvPr id="21508" name="Text Box 4"/>
          <p:cNvSpPr txBox="1"/>
          <p:nvPr/>
        </p:nvSpPr>
        <p:spPr>
          <a:xfrm>
            <a:off x="2339975" y="1916113"/>
            <a:ext cx="2347913" cy="460375"/>
          </a:xfrm>
          <a:prstGeom prst="rect">
            <a:avLst/>
          </a:prstGeom>
          <a:noFill/>
          <a:ln w="9525">
            <a:noFill/>
          </a:ln>
        </p:spPr>
        <p:txBody>
          <a:bodyPr wrap="square" anchor="t" anchorCtr="0">
            <a:spAutoFit/>
          </a:bodyPr>
          <a:lstStyle/>
          <a:p>
            <a:pPr>
              <a:spcBef>
                <a:spcPct val="50000"/>
              </a:spcBef>
            </a:pPr>
            <a:r>
              <a:rPr lang="en-US" altLang="zh-CN" sz="2400" dirty="0">
                <a:latin typeface="Arial" panose="020B0604020202020204" pitchFamily="34" charset="0"/>
                <a:ea typeface="宋体" panose="02010600030101010101" pitchFamily="2" charset="-122"/>
              </a:rPr>
              <a:t>organization</a:t>
            </a:r>
            <a:r>
              <a:rPr lang="en-US" altLang="zh-CN" sz="2400" dirty="0">
                <a:solidFill>
                  <a:srgbClr val="FF0000"/>
                </a:solidFill>
                <a:latin typeface="Arial" panose="020B0604020202020204" pitchFamily="34" charset="0"/>
                <a:ea typeface="宋体" panose="02010600030101010101" pitchFamily="2" charset="-122"/>
              </a:rPr>
              <a:t>s</a:t>
            </a:r>
            <a:r>
              <a:rPr lang="en-US" altLang="zh-CN" sz="2400" dirty="0">
                <a:latin typeface="Arial" panose="020B0604020202020204" pitchFamily="34" charset="0"/>
                <a:ea typeface="宋体" panose="02010600030101010101" pitchFamily="2" charset="-122"/>
              </a:rPr>
              <a:t>  </a:t>
            </a:r>
          </a:p>
        </p:txBody>
      </p:sp>
      <p:sp>
        <p:nvSpPr>
          <p:cNvPr id="21509" name="Text Box 5"/>
          <p:cNvSpPr txBox="1"/>
          <p:nvPr/>
        </p:nvSpPr>
        <p:spPr>
          <a:xfrm>
            <a:off x="3851275" y="2205038"/>
            <a:ext cx="1657350" cy="457200"/>
          </a:xfrm>
          <a:prstGeom prst="rect">
            <a:avLst/>
          </a:prstGeom>
          <a:noFill/>
          <a:ln w="9525">
            <a:noFill/>
          </a:ln>
        </p:spPr>
        <p:txBody>
          <a:bodyPr anchor="t" anchorCtr="0">
            <a:spAutoFit/>
          </a:bodyPr>
          <a:lstStyle/>
          <a:p>
            <a:pPr>
              <a:spcBef>
                <a:spcPct val="50000"/>
              </a:spcBef>
            </a:pPr>
            <a:r>
              <a:rPr lang="en-US" altLang="zh-CN" sz="2400" dirty="0">
                <a:latin typeface="Arial" panose="020B0604020202020204" pitchFamily="34" charset="0"/>
                <a:ea typeface="宋体" panose="02010600030101010101" pitchFamily="2" charset="-122"/>
              </a:rPr>
              <a:t>dissolve</a:t>
            </a:r>
          </a:p>
        </p:txBody>
      </p:sp>
      <p:sp>
        <p:nvSpPr>
          <p:cNvPr id="21510" name="Text Box 6"/>
          <p:cNvSpPr txBox="1"/>
          <p:nvPr/>
        </p:nvSpPr>
        <p:spPr>
          <a:xfrm>
            <a:off x="3132138" y="2565400"/>
            <a:ext cx="1223962" cy="457200"/>
          </a:xfrm>
          <a:prstGeom prst="rect">
            <a:avLst/>
          </a:prstGeom>
          <a:noFill/>
          <a:ln w="9525">
            <a:noFill/>
          </a:ln>
        </p:spPr>
        <p:txBody>
          <a:bodyPr anchor="t" anchorCtr="0">
            <a:spAutoFit/>
          </a:bodyPr>
          <a:lstStyle/>
          <a:p>
            <a:pPr>
              <a:spcBef>
                <a:spcPct val="50000"/>
              </a:spcBef>
            </a:pPr>
            <a:r>
              <a:rPr lang="en-US" altLang="zh-CN" sz="2400" dirty="0">
                <a:latin typeface="Arial" panose="020B0604020202020204" pitchFamily="34" charset="0"/>
                <a:ea typeface="宋体" panose="02010600030101010101" pitchFamily="2" charset="-122"/>
              </a:rPr>
              <a:t>owner</a:t>
            </a:r>
          </a:p>
        </p:txBody>
      </p:sp>
      <p:sp>
        <p:nvSpPr>
          <p:cNvPr id="21511" name="Text Box 7"/>
          <p:cNvSpPr txBox="1"/>
          <p:nvPr/>
        </p:nvSpPr>
        <p:spPr>
          <a:xfrm>
            <a:off x="4031457" y="2841625"/>
            <a:ext cx="1655762" cy="457200"/>
          </a:xfrm>
          <a:prstGeom prst="rect">
            <a:avLst/>
          </a:prstGeom>
          <a:noFill/>
          <a:ln w="9525">
            <a:noFill/>
          </a:ln>
        </p:spPr>
        <p:txBody>
          <a:bodyPr anchor="t" anchorCtr="0">
            <a:spAutoFit/>
          </a:bodyPr>
          <a:lstStyle/>
          <a:p>
            <a:pPr>
              <a:spcBef>
                <a:spcPct val="50000"/>
              </a:spcBef>
            </a:pPr>
            <a:r>
              <a:rPr lang="en-US" altLang="zh-CN" sz="2400" dirty="0">
                <a:latin typeface="Arial" panose="020B0604020202020204" pitchFamily="34" charset="0"/>
                <a:ea typeface="宋体" panose="02010600030101010101" pitchFamily="2" charset="-122"/>
              </a:rPr>
              <a:t>operations</a:t>
            </a:r>
          </a:p>
        </p:txBody>
      </p:sp>
      <p:sp>
        <p:nvSpPr>
          <p:cNvPr id="21512" name="Text Box 8"/>
          <p:cNvSpPr txBox="1"/>
          <p:nvPr/>
        </p:nvSpPr>
        <p:spPr>
          <a:xfrm>
            <a:off x="1331913" y="3213100"/>
            <a:ext cx="1512887" cy="457200"/>
          </a:xfrm>
          <a:prstGeom prst="rect">
            <a:avLst/>
          </a:prstGeom>
          <a:noFill/>
          <a:ln w="9525">
            <a:noFill/>
          </a:ln>
        </p:spPr>
        <p:txBody>
          <a:bodyPr anchor="t" anchorCtr="0">
            <a:spAutoFit/>
          </a:bodyPr>
          <a:lstStyle/>
          <a:p>
            <a:pPr>
              <a:spcBef>
                <a:spcPct val="50000"/>
              </a:spcBef>
            </a:pPr>
            <a:r>
              <a:rPr lang="en-US" altLang="zh-CN" sz="2400" dirty="0">
                <a:latin typeface="Arial" panose="020B0604020202020204" pitchFamily="34" charset="0"/>
                <a:ea typeface="宋体" panose="02010600030101010101" pitchFamily="2" charset="-122"/>
              </a:rPr>
              <a:t>secrecy</a:t>
            </a:r>
          </a:p>
        </p:txBody>
      </p:sp>
      <p:sp>
        <p:nvSpPr>
          <p:cNvPr id="21513" name="Text Box 9"/>
          <p:cNvSpPr txBox="1"/>
          <p:nvPr/>
        </p:nvSpPr>
        <p:spPr>
          <a:xfrm>
            <a:off x="5886846" y="3200400"/>
            <a:ext cx="1223963" cy="457200"/>
          </a:xfrm>
          <a:prstGeom prst="rect">
            <a:avLst/>
          </a:prstGeom>
          <a:noFill/>
          <a:ln w="9525">
            <a:noFill/>
          </a:ln>
        </p:spPr>
        <p:txBody>
          <a:bodyPr anchor="t" anchorCtr="0">
            <a:spAutoFit/>
          </a:bodyPr>
          <a:lstStyle/>
          <a:p>
            <a:pPr>
              <a:spcBef>
                <a:spcPct val="50000"/>
              </a:spcBef>
            </a:pPr>
            <a:r>
              <a:rPr lang="en-US" altLang="zh-CN" sz="2400" dirty="0">
                <a:latin typeface="Arial" panose="020B0604020202020204" pitchFamily="34" charset="0"/>
                <a:ea typeface="宋体" panose="02010600030101010101" pitchFamily="2" charset="-122"/>
              </a:rPr>
              <a:t>derive</a:t>
            </a:r>
          </a:p>
        </p:txBody>
      </p:sp>
      <p:sp>
        <p:nvSpPr>
          <p:cNvPr id="21514" name="Text Box 10"/>
          <p:cNvSpPr txBox="1"/>
          <p:nvPr/>
        </p:nvSpPr>
        <p:spPr>
          <a:xfrm>
            <a:off x="5503098" y="3559176"/>
            <a:ext cx="1584325" cy="457200"/>
          </a:xfrm>
          <a:prstGeom prst="rect">
            <a:avLst/>
          </a:prstGeom>
          <a:noFill/>
          <a:ln w="9525">
            <a:noFill/>
          </a:ln>
        </p:spPr>
        <p:txBody>
          <a:bodyPr anchor="t" anchorCtr="0">
            <a:spAutoFit/>
          </a:bodyPr>
          <a:lstStyle/>
          <a:p>
            <a:pPr>
              <a:spcBef>
                <a:spcPct val="50000"/>
              </a:spcBef>
            </a:pPr>
            <a:r>
              <a:rPr lang="en-US" altLang="zh-CN" sz="2400" dirty="0">
                <a:latin typeface="Arial" panose="020B0604020202020204" pitchFamily="34" charset="0"/>
                <a:ea typeface="宋体" panose="02010600030101010101" pitchFamily="2" charset="-122"/>
              </a:rPr>
              <a:t>success</a:t>
            </a:r>
          </a:p>
        </p:txBody>
      </p:sp>
      <p:sp>
        <p:nvSpPr>
          <p:cNvPr id="21515" name="Text Box 11"/>
          <p:cNvSpPr txBox="1"/>
          <p:nvPr/>
        </p:nvSpPr>
        <p:spPr>
          <a:xfrm>
            <a:off x="2771775" y="4221163"/>
            <a:ext cx="863600" cy="457200"/>
          </a:xfrm>
          <a:prstGeom prst="rect">
            <a:avLst/>
          </a:prstGeom>
          <a:noFill/>
          <a:ln w="9525">
            <a:noFill/>
          </a:ln>
        </p:spPr>
        <p:txBody>
          <a:bodyPr anchor="t" anchorCtr="0">
            <a:spAutoFit/>
          </a:bodyPr>
          <a:lstStyle/>
          <a:p>
            <a:pPr>
              <a:spcBef>
                <a:spcPct val="50000"/>
              </a:spcBef>
            </a:pPr>
            <a:r>
              <a:rPr lang="en-US" altLang="zh-CN" sz="2400" dirty="0">
                <a:latin typeface="Arial" panose="020B0604020202020204" pitchFamily="34" charset="0"/>
                <a:ea typeface="宋体" panose="02010600030101010101" pitchFamily="2" charset="-122"/>
              </a:rPr>
              <a:t>size</a:t>
            </a:r>
          </a:p>
        </p:txBody>
      </p:sp>
      <p:sp>
        <p:nvSpPr>
          <p:cNvPr id="21516" name="Text Box 12"/>
          <p:cNvSpPr txBox="1"/>
          <p:nvPr/>
        </p:nvSpPr>
        <p:spPr>
          <a:xfrm>
            <a:off x="3276600" y="4508500"/>
            <a:ext cx="1582738" cy="457200"/>
          </a:xfrm>
          <a:prstGeom prst="rect">
            <a:avLst/>
          </a:prstGeom>
          <a:noFill/>
          <a:ln w="9525">
            <a:noFill/>
          </a:ln>
        </p:spPr>
        <p:txBody>
          <a:bodyPr anchor="t" anchorCtr="0">
            <a:spAutoFit/>
          </a:bodyPr>
          <a:lstStyle/>
          <a:p>
            <a:pPr>
              <a:spcBef>
                <a:spcPct val="50000"/>
              </a:spcBef>
            </a:pPr>
            <a:r>
              <a:rPr lang="en-US" altLang="zh-CN" sz="2400" dirty="0">
                <a:latin typeface="Arial" panose="020B0604020202020204" pitchFamily="34" charset="0"/>
                <a:ea typeface="宋体" panose="02010600030101010101" pitchFamily="2" charset="-122"/>
              </a:rPr>
              <a:t>assume</a:t>
            </a:r>
          </a:p>
        </p:txBody>
      </p:sp>
      <p:sp>
        <p:nvSpPr>
          <p:cNvPr id="21517" name="Text Box 13"/>
          <p:cNvSpPr txBox="1"/>
          <p:nvPr/>
        </p:nvSpPr>
        <p:spPr>
          <a:xfrm>
            <a:off x="1403350" y="4868863"/>
            <a:ext cx="1800225" cy="457200"/>
          </a:xfrm>
          <a:prstGeom prst="rect">
            <a:avLst/>
          </a:prstGeom>
          <a:noFill/>
          <a:ln w="9525">
            <a:noFill/>
          </a:ln>
        </p:spPr>
        <p:txBody>
          <a:bodyPr anchor="t" anchorCtr="0">
            <a:spAutoFit/>
          </a:bodyPr>
          <a:lstStyle/>
          <a:p>
            <a:pPr>
              <a:spcBef>
                <a:spcPct val="50000"/>
              </a:spcBef>
            </a:pPr>
            <a:r>
              <a:rPr lang="en-US" altLang="zh-CN" sz="2400" dirty="0">
                <a:latin typeface="Arial" panose="020B0604020202020204" pitchFamily="34" charset="0"/>
                <a:ea typeface="宋体" panose="02010600030101010101" pitchFamily="2" charset="-122"/>
              </a:rPr>
              <a:t>obligations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08">
                                            <p:txEl>
                                              <p:charRg st="0" end="13"/>
                                            </p:txEl>
                                          </p:spTgt>
                                        </p:tgtEl>
                                        <p:attrNameLst>
                                          <p:attrName>style.visibility</p:attrName>
                                        </p:attrNameLst>
                                      </p:cBhvr>
                                      <p:to>
                                        <p:strVal val="visible"/>
                                      </p:to>
                                    </p:set>
                                    <p:anim calcmode="lin" valueType="num">
                                      <p:cBhvr additive="base">
                                        <p:cTn id="7" dur="500" fill="hold"/>
                                        <p:tgtEl>
                                          <p:spTgt spid="21508">
                                            <p:txEl>
                                              <p:charRg st="0" end="1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8">
                                            <p:txEl>
                                              <p:charRg st="0" end="1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509">
                                            <p:txEl>
                                              <p:pRg st="0" end="0"/>
                                            </p:txEl>
                                          </p:spTgt>
                                        </p:tgtEl>
                                        <p:attrNameLst>
                                          <p:attrName>style.visibility</p:attrName>
                                        </p:attrNameLst>
                                      </p:cBhvr>
                                      <p:to>
                                        <p:strVal val="visible"/>
                                      </p:to>
                                    </p:set>
                                    <p:anim calcmode="lin" valueType="num">
                                      <p:cBhvr additive="base">
                                        <p:cTn id="13" dur="500" fill="hold"/>
                                        <p:tgtEl>
                                          <p:spTgt spid="2150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50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510">
                                            <p:txEl>
                                              <p:pRg st="0" end="0"/>
                                            </p:txEl>
                                          </p:spTgt>
                                        </p:tgtEl>
                                        <p:attrNameLst>
                                          <p:attrName>style.visibility</p:attrName>
                                        </p:attrNameLst>
                                      </p:cBhvr>
                                      <p:to>
                                        <p:strVal val="visible"/>
                                      </p:to>
                                    </p:set>
                                    <p:anim calcmode="lin" valueType="num">
                                      <p:cBhvr additive="base">
                                        <p:cTn id="19" dur="500" fill="hold"/>
                                        <p:tgtEl>
                                          <p:spTgt spid="2151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5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1511">
                                            <p:txEl>
                                              <p:pRg st="0" end="0"/>
                                            </p:txEl>
                                          </p:spTgt>
                                        </p:tgtEl>
                                        <p:attrNameLst>
                                          <p:attrName>style.visibility</p:attrName>
                                        </p:attrNameLst>
                                      </p:cBhvr>
                                      <p:to>
                                        <p:strVal val="visible"/>
                                      </p:to>
                                    </p:set>
                                    <p:anim calcmode="lin" valueType="num">
                                      <p:cBhvr additive="base">
                                        <p:cTn id="25" dur="500" fill="hold"/>
                                        <p:tgtEl>
                                          <p:spTgt spid="2151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15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512"/>
                                        </p:tgtEl>
                                        <p:attrNameLst>
                                          <p:attrName>style.visibility</p:attrName>
                                        </p:attrNameLst>
                                      </p:cBhvr>
                                      <p:to>
                                        <p:strVal val="visible"/>
                                      </p:to>
                                    </p:set>
                                    <p:anim calcmode="lin" valueType="num">
                                      <p:cBhvr additive="base">
                                        <p:cTn id="31" dur="500" fill="hold"/>
                                        <p:tgtEl>
                                          <p:spTgt spid="21512"/>
                                        </p:tgtEl>
                                        <p:attrNameLst>
                                          <p:attrName>ppt_x</p:attrName>
                                        </p:attrNameLst>
                                      </p:cBhvr>
                                      <p:tavLst>
                                        <p:tav tm="0">
                                          <p:val>
                                            <p:strVal val="#ppt_x"/>
                                          </p:val>
                                        </p:tav>
                                        <p:tav tm="100000">
                                          <p:val>
                                            <p:strVal val="#ppt_x"/>
                                          </p:val>
                                        </p:tav>
                                      </p:tavLst>
                                    </p:anim>
                                    <p:anim calcmode="lin" valueType="num">
                                      <p:cBhvr additive="base">
                                        <p:cTn id="32" dur="500" fill="hold"/>
                                        <p:tgtEl>
                                          <p:spTgt spid="215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1513">
                                            <p:txEl>
                                              <p:pRg st="0" end="0"/>
                                            </p:txEl>
                                          </p:spTgt>
                                        </p:tgtEl>
                                        <p:attrNameLst>
                                          <p:attrName>style.visibility</p:attrName>
                                        </p:attrNameLst>
                                      </p:cBhvr>
                                      <p:to>
                                        <p:strVal val="visible"/>
                                      </p:to>
                                    </p:set>
                                    <p:anim calcmode="lin" valueType="num">
                                      <p:cBhvr additive="base">
                                        <p:cTn id="37" dur="500" fill="hold"/>
                                        <p:tgtEl>
                                          <p:spTgt spid="21513">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15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1514">
                                            <p:txEl>
                                              <p:pRg st="0" end="0"/>
                                            </p:txEl>
                                          </p:spTgt>
                                        </p:tgtEl>
                                        <p:attrNameLst>
                                          <p:attrName>style.visibility</p:attrName>
                                        </p:attrNameLst>
                                      </p:cBhvr>
                                      <p:to>
                                        <p:strVal val="visible"/>
                                      </p:to>
                                    </p:set>
                                    <p:anim calcmode="lin" valueType="num">
                                      <p:cBhvr additive="base">
                                        <p:cTn id="43" dur="500" fill="hold"/>
                                        <p:tgtEl>
                                          <p:spTgt spid="21514">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15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1515"/>
                                        </p:tgtEl>
                                        <p:attrNameLst>
                                          <p:attrName>style.visibility</p:attrName>
                                        </p:attrNameLst>
                                      </p:cBhvr>
                                      <p:to>
                                        <p:strVal val="visible"/>
                                      </p:to>
                                    </p:set>
                                    <p:anim calcmode="lin" valueType="num">
                                      <p:cBhvr additive="base">
                                        <p:cTn id="49" dur="500" fill="hold"/>
                                        <p:tgtEl>
                                          <p:spTgt spid="21515"/>
                                        </p:tgtEl>
                                        <p:attrNameLst>
                                          <p:attrName>ppt_x</p:attrName>
                                        </p:attrNameLst>
                                      </p:cBhvr>
                                      <p:tavLst>
                                        <p:tav tm="0">
                                          <p:val>
                                            <p:strVal val="#ppt_x"/>
                                          </p:val>
                                        </p:tav>
                                        <p:tav tm="100000">
                                          <p:val>
                                            <p:strVal val="#ppt_x"/>
                                          </p:val>
                                        </p:tav>
                                      </p:tavLst>
                                    </p:anim>
                                    <p:anim calcmode="lin" valueType="num">
                                      <p:cBhvr additive="base">
                                        <p:cTn id="50" dur="500" fill="hold"/>
                                        <p:tgtEl>
                                          <p:spTgt spid="215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1516">
                                            <p:txEl>
                                              <p:pRg st="0" end="0"/>
                                            </p:txEl>
                                          </p:spTgt>
                                        </p:tgtEl>
                                        <p:attrNameLst>
                                          <p:attrName>style.visibility</p:attrName>
                                        </p:attrNameLst>
                                      </p:cBhvr>
                                      <p:to>
                                        <p:strVal val="visible"/>
                                      </p:to>
                                    </p:set>
                                    <p:anim calcmode="lin" valueType="num">
                                      <p:cBhvr additive="base">
                                        <p:cTn id="55" dur="500" fill="hold"/>
                                        <p:tgtEl>
                                          <p:spTgt spid="21516">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15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1517">
                                            <p:txEl>
                                              <p:pRg st="0" end="0"/>
                                            </p:txEl>
                                          </p:spTgt>
                                        </p:tgtEl>
                                        <p:attrNameLst>
                                          <p:attrName>style.visibility</p:attrName>
                                        </p:attrNameLst>
                                      </p:cBhvr>
                                      <p:to>
                                        <p:strVal val="visible"/>
                                      </p:to>
                                    </p:set>
                                    <p:anim calcmode="lin" valueType="num">
                                      <p:cBhvr additive="base">
                                        <p:cTn id="61" dur="500" fill="hold"/>
                                        <p:tgtEl>
                                          <p:spTgt spid="21517">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151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2" grpId="0"/>
      <p:bldP spid="215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idx="4294967295"/>
          </p:nvPr>
        </p:nvSpPr>
        <p:spPr>
          <a:ln/>
        </p:spPr>
        <p:txBody>
          <a:bodyPr vert="horz" wrap="square" anchor="ctr" anchorCtr="0"/>
          <a:lstStyle/>
          <a:p>
            <a:pPr eaLnBrk="1" hangingPunct="1"/>
            <a:endParaRPr lang="zh-CN"/>
          </a:p>
        </p:txBody>
      </p:sp>
      <p:sp>
        <p:nvSpPr>
          <p:cNvPr id="22530" name="内容占位符 2"/>
          <p:cNvSpPr>
            <a:spLocks noGrp="1"/>
          </p:cNvSpPr>
          <p:nvPr>
            <p:ph idx="4294967295"/>
          </p:nvPr>
        </p:nvSpPr>
        <p:spPr>
          <a:xfrm>
            <a:off x="609600" y="1600200"/>
            <a:ext cx="8210550" cy="4419600"/>
          </a:xfrm>
          <a:ln/>
        </p:spPr>
        <p:txBody>
          <a:bodyPr vert="horz" wrap="square" anchor="t" anchorCtr="0"/>
          <a:lstStyle/>
          <a:p>
            <a:pPr eaLnBrk="1" hangingPunct="1"/>
            <a:r>
              <a:rPr lang="en-US" altLang="zh-CN" sz="2400" dirty="0"/>
              <a:t>In a partnership, the members fall into basically two types: _______ partners, who manage the firm and ________ have unlimited liability, and limited partners,  _______ liability is confined to their investment in the __________.  Compared with sole proprietorships, partnerships have _______access to capital and credit. Their ___________ can also improve because the partners often have diverse and ______________ experiences and educational background</a:t>
            </a:r>
            <a:r>
              <a:rPr lang="en-US" altLang="zh-CN" sz="2400" dirty="0">
                <a:solidFill>
                  <a:srgbClr val="FF0000"/>
                </a:solidFill>
              </a:rPr>
              <a:t>s</a:t>
            </a:r>
            <a:r>
              <a:rPr lang="en-US" altLang="zh-CN" sz="2400" dirty="0"/>
              <a:t>. The major disadvantage is that the general partner are __________ for all obligations of the firm.</a:t>
            </a:r>
            <a:endParaRPr lang="zh-CN" altLang="en-US" sz="2400" dirty="0"/>
          </a:p>
          <a:p>
            <a:pPr eaLnBrk="1" hangingPunct="1"/>
            <a:endParaRPr lang="zh-CN" altLang="en-US" dirty="0"/>
          </a:p>
        </p:txBody>
      </p:sp>
      <p:sp>
        <p:nvSpPr>
          <p:cNvPr id="22532" name="TextBox 3"/>
          <p:cNvSpPr txBox="1"/>
          <p:nvPr/>
        </p:nvSpPr>
        <p:spPr>
          <a:xfrm>
            <a:off x="1960563" y="1989138"/>
            <a:ext cx="1439862" cy="461962"/>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general</a:t>
            </a:r>
            <a:endParaRPr lang="zh-CN" altLang="en-US" sz="2400" dirty="0">
              <a:latin typeface="Arial" panose="020B0604020202020204" pitchFamily="34" charset="0"/>
              <a:ea typeface="宋体" panose="02010600030101010101" pitchFamily="2" charset="-122"/>
            </a:endParaRPr>
          </a:p>
        </p:txBody>
      </p:sp>
      <p:sp>
        <p:nvSpPr>
          <p:cNvPr id="22533" name="TextBox 4"/>
          <p:cNvSpPr txBox="1"/>
          <p:nvPr/>
        </p:nvSpPr>
        <p:spPr>
          <a:xfrm>
            <a:off x="1011238" y="2303463"/>
            <a:ext cx="1852612" cy="461962"/>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therefore</a:t>
            </a:r>
            <a:endParaRPr lang="zh-CN" altLang="en-US" sz="2400" dirty="0">
              <a:latin typeface="Arial" panose="020B0604020202020204" pitchFamily="34" charset="0"/>
              <a:ea typeface="宋体" panose="02010600030101010101" pitchFamily="2" charset="-122"/>
            </a:endParaRPr>
          </a:p>
        </p:txBody>
      </p:sp>
      <p:sp>
        <p:nvSpPr>
          <p:cNvPr id="22534" name="TextBox 5"/>
          <p:cNvSpPr txBox="1"/>
          <p:nvPr/>
        </p:nvSpPr>
        <p:spPr>
          <a:xfrm>
            <a:off x="1100138" y="2743200"/>
            <a:ext cx="1277937" cy="461963"/>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whose</a:t>
            </a:r>
            <a:endParaRPr lang="zh-CN" altLang="en-US" sz="2400" dirty="0">
              <a:latin typeface="Arial" panose="020B0604020202020204" pitchFamily="34" charset="0"/>
              <a:ea typeface="宋体" panose="02010600030101010101" pitchFamily="2" charset="-122"/>
            </a:endParaRPr>
          </a:p>
        </p:txBody>
      </p:sp>
      <p:sp>
        <p:nvSpPr>
          <p:cNvPr id="22535" name="TextBox 6"/>
          <p:cNvSpPr txBox="1"/>
          <p:nvPr/>
        </p:nvSpPr>
        <p:spPr>
          <a:xfrm>
            <a:off x="1071563" y="3068638"/>
            <a:ext cx="1800225" cy="461962"/>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partnership</a:t>
            </a:r>
            <a:endParaRPr lang="zh-CN" altLang="en-US" sz="2400" dirty="0">
              <a:latin typeface="Arial" panose="020B0604020202020204" pitchFamily="34" charset="0"/>
              <a:ea typeface="宋体" panose="02010600030101010101" pitchFamily="2" charset="-122"/>
            </a:endParaRPr>
          </a:p>
        </p:txBody>
      </p:sp>
      <p:sp>
        <p:nvSpPr>
          <p:cNvPr id="22536" name="TextBox 7"/>
          <p:cNvSpPr txBox="1"/>
          <p:nvPr/>
        </p:nvSpPr>
        <p:spPr>
          <a:xfrm>
            <a:off x="3670300" y="3429000"/>
            <a:ext cx="1008063" cy="461963"/>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better</a:t>
            </a:r>
            <a:endParaRPr lang="zh-CN" altLang="en-US" sz="2400" dirty="0">
              <a:latin typeface="Arial" panose="020B0604020202020204" pitchFamily="34" charset="0"/>
              <a:ea typeface="宋体" panose="02010600030101010101" pitchFamily="2" charset="-122"/>
            </a:endParaRPr>
          </a:p>
        </p:txBody>
      </p:sp>
      <p:sp>
        <p:nvSpPr>
          <p:cNvPr id="22537" name="TextBox 8"/>
          <p:cNvSpPr txBox="1"/>
          <p:nvPr/>
        </p:nvSpPr>
        <p:spPr>
          <a:xfrm>
            <a:off x="1739900" y="3789363"/>
            <a:ext cx="1997075" cy="461962"/>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management</a:t>
            </a:r>
            <a:endParaRPr lang="zh-CN" altLang="en-US" sz="2400" dirty="0">
              <a:latin typeface="Arial" panose="020B0604020202020204" pitchFamily="34" charset="0"/>
              <a:ea typeface="宋体" panose="02010600030101010101" pitchFamily="2" charset="-122"/>
            </a:endParaRPr>
          </a:p>
        </p:txBody>
      </p:sp>
      <p:sp>
        <p:nvSpPr>
          <p:cNvPr id="22538" name="TextBox 9"/>
          <p:cNvSpPr txBox="1"/>
          <p:nvPr/>
        </p:nvSpPr>
        <p:spPr>
          <a:xfrm>
            <a:off x="5508624" y="4157663"/>
            <a:ext cx="2519759" cy="461665"/>
          </a:xfrm>
          <a:prstGeom prst="rect">
            <a:avLst/>
          </a:prstGeom>
          <a:noFill/>
          <a:ln w="9525">
            <a:noFill/>
          </a:ln>
        </p:spPr>
        <p:txBody>
          <a:bodyPr wrap="square" anchor="t" anchorCtr="0">
            <a:spAutoFit/>
          </a:bodyPr>
          <a:lstStyle/>
          <a:p>
            <a:r>
              <a:rPr lang="en-US" altLang="zh-CN" sz="2400" dirty="0">
                <a:latin typeface="Arial" panose="020B0604020202020204" pitchFamily="34" charset="0"/>
                <a:ea typeface="宋体" panose="02010600030101010101" pitchFamily="2" charset="-122"/>
              </a:rPr>
              <a:t>complementary</a:t>
            </a:r>
            <a:endParaRPr lang="zh-CN" altLang="en-US" sz="2400" dirty="0">
              <a:latin typeface="Arial" panose="020B0604020202020204" pitchFamily="34" charset="0"/>
              <a:ea typeface="宋体" panose="02010600030101010101" pitchFamily="2" charset="-122"/>
            </a:endParaRPr>
          </a:p>
        </p:txBody>
      </p:sp>
      <p:sp>
        <p:nvSpPr>
          <p:cNvPr id="22539" name="TextBox 10"/>
          <p:cNvSpPr txBox="1"/>
          <p:nvPr/>
        </p:nvSpPr>
        <p:spPr>
          <a:xfrm>
            <a:off x="6911975" y="4868863"/>
            <a:ext cx="1764481" cy="461962"/>
          </a:xfrm>
          <a:prstGeom prst="rect">
            <a:avLst/>
          </a:prstGeom>
          <a:noFill/>
          <a:ln w="9525">
            <a:noFill/>
          </a:ln>
        </p:spPr>
        <p:txBody>
          <a:bodyPr wrap="square" anchor="t" anchorCtr="0">
            <a:spAutoFit/>
          </a:bodyPr>
          <a:lstStyle/>
          <a:p>
            <a:r>
              <a:rPr lang="en-US" altLang="zh-CN" sz="2400" dirty="0">
                <a:latin typeface="Arial" panose="020B0604020202020204" pitchFamily="34" charset="0"/>
                <a:ea typeface="宋体" panose="02010600030101010101" pitchFamily="2" charset="-122"/>
              </a:rPr>
              <a:t>responsible</a:t>
            </a:r>
            <a:endParaRPr lang="zh-CN" altLang="en-US" sz="24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additive="base">
                                        <p:cTn id="7" dur="500" fill="hold"/>
                                        <p:tgtEl>
                                          <p:spTgt spid="22532"/>
                                        </p:tgtEl>
                                        <p:attrNameLst>
                                          <p:attrName>ppt_x</p:attrName>
                                        </p:attrNameLst>
                                      </p:cBhvr>
                                      <p:tavLst>
                                        <p:tav tm="0">
                                          <p:val>
                                            <p:strVal val="#ppt_x"/>
                                          </p:val>
                                        </p:tav>
                                        <p:tav tm="100000">
                                          <p:val>
                                            <p:strVal val="#ppt_x"/>
                                          </p:val>
                                        </p:tav>
                                      </p:tavLst>
                                    </p:anim>
                                    <p:anim calcmode="lin" valueType="num">
                                      <p:cBhvr additive="base">
                                        <p:cTn id="8"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3"/>
                                        </p:tgtEl>
                                        <p:attrNameLst>
                                          <p:attrName>style.visibility</p:attrName>
                                        </p:attrNameLst>
                                      </p:cBhvr>
                                      <p:to>
                                        <p:strVal val="visible"/>
                                      </p:to>
                                    </p:set>
                                    <p:anim calcmode="lin" valueType="num">
                                      <p:cBhvr additive="base">
                                        <p:cTn id="13" dur="500" fill="hold"/>
                                        <p:tgtEl>
                                          <p:spTgt spid="22533"/>
                                        </p:tgtEl>
                                        <p:attrNameLst>
                                          <p:attrName>ppt_x</p:attrName>
                                        </p:attrNameLst>
                                      </p:cBhvr>
                                      <p:tavLst>
                                        <p:tav tm="0">
                                          <p:val>
                                            <p:strVal val="#ppt_x"/>
                                          </p:val>
                                        </p:tav>
                                        <p:tav tm="100000">
                                          <p:val>
                                            <p:strVal val="#ppt_x"/>
                                          </p:val>
                                        </p:tav>
                                      </p:tavLst>
                                    </p:anim>
                                    <p:anim calcmode="lin" valueType="num">
                                      <p:cBhvr additive="base">
                                        <p:cTn id="14" dur="500" fill="hold"/>
                                        <p:tgtEl>
                                          <p:spTgt spid="2253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4"/>
                                        </p:tgtEl>
                                        <p:attrNameLst>
                                          <p:attrName>style.visibility</p:attrName>
                                        </p:attrNameLst>
                                      </p:cBhvr>
                                      <p:to>
                                        <p:strVal val="visible"/>
                                      </p:to>
                                    </p:set>
                                    <p:anim calcmode="lin" valueType="num">
                                      <p:cBhvr additive="base">
                                        <p:cTn id="19" dur="500" fill="hold"/>
                                        <p:tgtEl>
                                          <p:spTgt spid="22534"/>
                                        </p:tgtEl>
                                        <p:attrNameLst>
                                          <p:attrName>ppt_x</p:attrName>
                                        </p:attrNameLst>
                                      </p:cBhvr>
                                      <p:tavLst>
                                        <p:tav tm="0">
                                          <p:val>
                                            <p:strVal val="#ppt_x"/>
                                          </p:val>
                                        </p:tav>
                                        <p:tav tm="100000">
                                          <p:val>
                                            <p:strVal val="#ppt_x"/>
                                          </p:val>
                                        </p:tav>
                                      </p:tavLst>
                                    </p:anim>
                                    <p:anim calcmode="lin" valueType="num">
                                      <p:cBhvr additive="base">
                                        <p:cTn id="20" dur="500" fill="hold"/>
                                        <p:tgtEl>
                                          <p:spTgt spid="2253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535"/>
                                        </p:tgtEl>
                                        <p:attrNameLst>
                                          <p:attrName>style.visibility</p:attrName>
                                        </p:attrNameLst>
                                      </p:cBhvr>
                                      <p:to>
                                        <p:strVal val="visible"/>
                                      </p:to>
                                    </p:set>
                                    <p:anim calcmode="lin" valueType="num">
                                      <p:cBhvr additive="base">
                                        <p:cTn id="25" dur="500" fill="hold"/>
                                        <p:tgtEl>
                                          <p:spTgt spid="22535"/>
                                        </p:tgtEl>
                                        <p:attrNameLst>
                                          <p:attrName>ppt_x</p:attrName>
                                        </p:attrNameLst>
                                      </p:cBhvr>
                                      <p:tavLst>
                                        <p:tav tm="0">
                                          <p:val>
                                            <p:strVal val="#ppt_x"/>
                                          </p:val>
                                        </p:tav>
                                        <p:tav tm="100000">
                                          <p:val>
                                            <p:strVal val="#ppt_x"/>
                                          </p:val>
                                        </p:tav>
                                      </p:tavLst>
                                    </p:anim>
                                    <p:anim calcmode="lin" valueType="num">
                                      <p:cBhvr additive="base">
                                        <p:cTn id="26" dur="500" fill="hold"/>
                                        <p:tgtEl>
                                          <p:spTgt spid="2253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536"/>
                                        </p:tgtEl>
                                        <p:attrNameLst>
                                          <p:attrName>style.visibility</p:attrName>
                                        </p:attrNameLst>
                                      </p:cBhvr>
                                      <p:to>
                                        <p:strVal val="visible"/>
                                      </p:to>
                                    </p:set>
                                    <p:anim calcmode="lin" valueType="num">
                                      <p:cBhvr additive="base">
                                        <p:cTn id="31" dur="500" fill="hold"/>
                                        <p:tgtEl>
                                          <p:spTgt spid="22536"/>
                                        </p:tgtEl>
                                        <p:attrNameLst>
                                          <p:attrName>ppt_x</p:attrName>
                                        </p:attrNameLst>
                                      </p:cBhvr>
                                      <p:tavLst>
                                        <p:tav tm="0">
                                          <p:val>
                                            <p:strVal val="#ppt_x"/>
                                          </p:val>
                                        </p:tav>
                                        <p:tav tm="100000">
                                          <p:val>
                                            <p:strVal val="#ppt_x"/>
                                          </p:val>
                                        </p:tav>
                                      </p:tavLst>
                                    </p:anim>
                                    <p:anim calcmode="lin" valueType="num">
                                      <p:cBhvr additive="base">
                                        <p:cTn id="32" dur="500" fill="hold"/>
                                        <p:tgtEl>
                                          <p:spTgt spid="2253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2537"/>
                                        </p:tgtEl>
                                        <p:attrNameLst>
                                          <p:attrName>style.visibility</p:attrName>
                                        </p:attrNameLst>
                                      </p:cBhvr>
                                      <p:to>
                                        <p:strVal val="visible"/>
                                      </p:to>
                                    </p:set>
                                    <p:anim calcmode="lin" valueType="num">
                                      <p:cBhvr additive="base">
                                        <p:cTn id="37" dur="500" fill="hold"/>
                                        <p:tgtEl>
                                          <p:spTgt spid="22537"/>
                                        </p:tgtEl>
                                        <p:attrNameLst>
                                          <p:attrName>ppt_x</p:attrName>
                                        </p:attrNameLst>
                                      </p:cBhvr>
                                      <p:tavLst>
                                        <p:tav tm="0">
                                          <p:val>
                                            <p:strVal val="#ppt_x"/>
                                          </p:val>
                                        </p:tav>
                                        <p:tav tm="100000">
                                          <p:val>
                                            <p:strVal val="#ppt_x"/>
                                          </p:val>
                                        </p:tav>
                                      </p:tavLst>
                                    </p:anim>
                                    <p:anim calcmode="lin" valueType="num">
                                      <p:cBhvr additive="base">
                                        <p:cTn id="38" dur="500" fill="hold"/>
                                        <p:tgtEl>
                                          <p:spTgt spid="2253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2538"/>
                                        </p:tgtEl>
                                        <p:attrNameLst>
                                          <p:attrName>style.visibility</p:attrName>
                                        </p:attrNameLst>
                                      </p:cBhvr>
                                      <p:to>
                                        <p:strVal val="visible"/>
                                      </p:to>
                                    </p:set>
                                    <p:anim calcmode="lin" valueType="num">
                                      <p:cBhvr additive="base">
                                        <p:cTn id="43" dur="500" fill="hold"/>
                                        <p:tgtEl>
                                          <p:spTgt spid="22538"/>
                                        </p:tgtEl>
                                        <p:attrNameLst>
                                          <p:attrName>ppt_x</p:attrName>
                                        </p:attrNameLst>
                                      </p:cBhvr>
                                      <p:tavLst>
                                        <p:tav tm="0">
                                          <p:val>
                                            <p:strVal val="#ppt_x"/>
                                          </p:val>
                                        </p:tav>
                                        <p:tav tm="100000">
                                          <p:val>
                                            <p:strVal val="#ppt_x"/>
                                          </p:val>
                                        </p:tav>
                                      </p:tavLst>
                                    </p:anim>
                                    <p:anim calcmode="lin" valueType="num">
                                      <p:cBhvr additive="base">
                                        <p:cTn id="44" dur="500" fill="hold"/>
                                        <p:tgtEl>
                                          <p:spTgt spid="2253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2539"/>
                                        </p:tgtEl>
                                        <p:attrNameLst>
                                          <p:attrName>style.visibility</p:attrName>
                                        </p:attrNameLst>
                                      </p:cBhvr>
                                      <p:to>
                                        <p:strVal val="visible"/>
                                      </p:to>
                                    </p:set>
                                    <p:anim calcmode="lin" valueType="num">
                                      <p:cBhvr additive="base">
                                        <p:cTn id="49" dur="500" fill="hold"/>
                                        <p:tgtEl>
                                          <p:spTgt spid="22539"/>
                                        </p:tgtEl>
                                        <p:attrNameLst>
                                          <p:attrName>ppt_x</p:attrName>
                                        </p:attrNameLst>
                                      </p:cBhvr>
                                      <p:tavLst>
                                        <p:tav tm="0">
                                          <p:val>
                                            <p:strVal val="#ppt_x"/>
                                          </p:val>
                                        </p:tav>
                                        <p:tav tm="100000">
                                          <p:val>
                                            <p:strVal val="#ppt_x"/>
                                          </p:val>
                                        </p:tav>
                                      </p:tavLst>
                                    </p:anim>
                                    <p:anim calcmode="lin" valueType="num">
                                      <p:cBhvr additive="base">
                                        <p:cTn id="50" dur="500" fill="hold"/>
                                        <p:tgtEl>
                                          <p:spTgt spid="225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2533" grpId="0"/>
      <p:bldP spid="22534" grpId="0"/>
      <p:bldP spid="22535" grpId="0"/>
      <p:bldP spid="22536" grpId="0"/>
      <p:bldP spid="22537" grpId="0"/>
      <p:bldP spid="22538" grpId="0"/>
      <p:bldP spid="225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idx="4294967295"/>
          </p:nvPr>
        </p:nvSpPr>
        <p:spPr>
          <a:ln/>
        </p:spPr>
        <p:txBody>
          <a:bodyPr vert="horz" wrap="square" anchor="ctr" anchorCtr="0"/>
          <a:lstStyle/>
          <a:p>
            <a:pPr eaLnBrk="1" hangingPunct="1"/>
            <a:endParaRPr lang="zh-CN"/>
          </a:p>
        </p:txBody>
      </p:sp>
      <p:sp>
        <p:nvSpPr>
          <p:cNvPr id="23554" name="内容占位符 2"/>
          <p:cNvSpPr>
            <a:spLocks noGrp="1"/>
          </p:cNvSpPr>
          <p:nvPr>
            <p:ph idx="4294967295"/>
          </p:nvPr>
        </p:nvSpPr>
        <p:spPr>
          <a:ln/>
        </p:spPr>
        <p:txBody>
          <a:bodyPr vert="horz" wrap="square" anchor="t" anchorCtr="0"/>
          <a:lstStyle/>
          <a:p>
            <a:pPr eaLnBrk="1" hangingPunct="1"/>
            <a:r>
              <a:rPr lang="en-US" altLang="zh-CN" sz="2400" dirty="0"/>
              <a:t>Nowadays, the </a:t>
            </a:r>
            <a:r>
              <a:rPr lang="en-US" altLang="zh-CN" sz="2400" u="sng" dirty="0"/>
              <a:t>_____</a:t>
            </a:r>
            <a:r>
              <a:rPr lang="en-US" altLang="zh-CN" sz="2400" dirty="0"/>
              <a:t> business organizations mostly take the  </a:t>
            </a:r>
            <a:r>
              <a:rPr lang="en-US" altLang="zh-CN" sz="2400" u="sng" dirty="0"/>
              <a:t>_____</a:t>
            </a:r>
            <a:r>
              <a:rPr lang="en-US" altLang="zh-CN" sz="2400" dirty="0"/>
              <a:t> of corporation, because its owners all assume _______ liability and the separation of </a:t>
            </a:r>
            <a:r>
              <a:rPr lang="en-US" altLang="zh-CN" sz="2400" u="sng" dirty="0"/>
              <a:t>________</a:t>
            </a:r>
            <a:r>
              <a:rPr lang="en-US" altLang="zh-CN" sz="2400" dirty="0"/>
              <a:t> and management can greatly improve such organizations’ </a:t>
            </a:r>
            <a:r>
              <a:rPr lang="en-US" altLang="zh-CN" sz="2400" u="sng" dirty="0"/>
              <a:t>___________</a:t>
            </a:r>
            <a:r>
              <a:rPr lang="en-US" altLang="zh-CN" sz="2400" dirty="0"/>
              <a:t>. By issuing stocks, their ability to raise capital is greatly __________. However, corporations also have problems, the major ones being _______ taxation, lack of business secrecy and strict government regulations.</a:t>
            </a:r>
            <a:endParaRPr lang="zh-CN" altLang="en-US" sz="2400" dirty="0"/>
          </a:p>
          <a:p>
            <a:pPr eaLnBrk="1" hangingPunct="1"/>
            <a:endParaRPr lang="zh-CN" altLang="en-US" dirty="0"/>
          </a:p>
        </p:txBody>
      </p:sp>
      <p:sp>
        <p:nvSpPr>
          <p:cNvPr id="23556" name="TextBox 3"/>
          <p:cNvSpPr txBox="1"/>
          <p:nvPr/>
        </p:nvSpPr>
        <p:spPr>
          <a:xfrm>
            <a:off x="3132138" y="1557338"/>
            <a:ext cx="1008062" cy="460375"/>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major</a:t>
            </a:r>
            <a:endParaRPr lang="zh-CN" altLang="en-US" sz="2400" dirty="0">
              <a:latin typeface="Arial" panose="020B0604020202020204" pitchFamily="34" charset="0"/>
              <a:ea typeface="宋体" panose="02010600030101010101" pitchFamily="2" charset="-122"/>
            </a:endParaRPr>
          </a:p>
        </p:txBody>
      </p:sp>
      <p:sp>
        <p:nvSpPr>
          <p:cNvPr id="23557" name="TextBox 4"/>
          <p:cNvSpPr txBox="1"/>
          <p:nvPr/>
        </p:nvSpPr>
        <p:spPr>
          <a:xfrm>
            <a:off x="2339975" y="2017713"/>
            <a:ext cx="936625" cy="461962"/>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form</a:t>
            </a:r>
            <a:endParaRPr lang="zh-CN" altLang="en-US" sz="2400" dirty="0">
              <a:latin typeface="Arial" panose="020B0604020202020204" pitchFamily="34" charset="0"/>
              <a:ea typeface="宋体" panose="02010600030101010101" pitchFamily="2" charset="-122"/>
            </a:endParaRPr>
          </a:p>
        </p:txBody>
      </p:sp>
      <p:sp>
        <p:nvSpPr>
          <p:cNvPr id="23558" name="TextBox 5"/>
          <p:cNvSpPr txBox="1"/>
          <p:nvPr/>
        </p:nvSpPr>
        <p:spPr>
          <a:xfrm>
            <a:off x="2232025" y="2390775"/>
            <a:ext cx="1152525" cy="461963"/>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limited</a:t>
            </a:r>
            <a:endParaRPr lang="zh-CN" altLang="en-US" sz="2400" dirty="0">
              <a:latin typeface="Arial" panose="020B0604020202020204" pitchFamily="34" charset="0"/>
              <a:ea typeface="宋体" panose="02010600030101010101" pitchFamily="2" charset="-122"/>
            </a:endParaRPr>
          </a:p>
        </p:txBody>
      </p:sp>
      <p:sp>
        <p:nvSpPr>
          <p:cNvPr id="23559" name="TextBox 6"/>
          <p:cNvSpPr txBox="1"/>
          <p:nvPr/>
        </p:nvSpPr>
        <p:spPr>
          <a:xfrm>
            <a:off x="971550" y="2659063"/>
            <a:ext cx="1584325" cy="460375"/>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ownership</a:t>
            </a:r>
            <a:endParaRPr lang="zh-CN" altLang="en-US" sz="2400" dirty="0">
              <a:latin typeface="Arial" panose="020B0604020202020204" pitchFamily="34" charset="0"/>
              <a:ea typeface="宋体" panose="02010600030101010101" pitchFamily="2" charset="-122"/>
            </a:endParaRPr>
          </a:p>
        </p:txBody>
      </p:sp>
      <p:sp>
        <p:nvSpPr>
          <p:cNvPr id="23560" name="TextBox 7"/>
          <p:cNvSpPr txBox="1"/>
          <p:nvPr/>
        </p:nvSpPr>
        <p:spPr>
          <a:xfrm>
            <a:off x="2987675" y="3084513"/>
            <a:ext cx="2016125" cy="461962"/>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performance</a:t>
            </a:r>
            <a:endParaRPr lang="zh-CN" altLang="en-US" sz="2400" dirty="0">
              <a:latin typeface="Arial" panose="020B0604020202020204" pitchFamily="34" charset="0"/>
              <a:ea typeface="宋体" panose="02010600030101010101" pitchFamily="2" charset="-122"/>
            </a:endParaRPr>
          </a:p>
        </p:txBody>
      </p:sp>
      <p:sp>
        <p:nvSpPr>
          <p:cNvPr id="23561" name="TextBox 8"/>
          <p:cNvSpPr txBox="1"/>
          <p:nvPr/>
        </p:nvSpPr>
        <p:spPr>
          <a:xfrm>
            <a:off x="5364163" y="3390900"/>
            <a:ext cx="1584325" cy="461963"/>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enhanced</a:t>
            </a:r>
            <a:endParaRPr lang="zh-CN" altLang="en-US" sz="2400" dirty="0">
              <a:latin typeface="Arial" panose="020B0604020202020204" pitchFamily="34" charset="0"/>
              <a:ea typeface="宋体" panose="02010600030101010101" pitchFamily="2" charset="-122"/>
            </a:endParaRPr>
          </a:p>
        </p:txBody>
      </p:sp>
      <p:sp>
        <p:nvSpPr>
          <p:cNvPr id="23562" name="TextBox 9"/>
          <p:cNvSpPr txBox="1"/>
          <p:nvPr/>
        </p:nvSpPr>
        <p:spPr>
          <a:xfrm>
            <a:off x="1943100" y="4191000"/>
            <a:ext cx="1223963" cy="461963"/>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heavy</a:t>
            </a:r>
            <a:endParaRPr lang="zh-CN" altLang="en-US" sz="24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 calcmode="lin" valueType="num">
                                      <p:cBhvr additive="base">
                                        <p:cTn id="7" dur="500" fill="hold"/>
                                        <p:tgtEl>
                                          <p:spTgt spid="23556"/>
                                        </p:tgtEl>
                                        <p:attrNameLst>
                                          <p:attrName>ppt_x</p:attrName>
                                        </p:attrNameLst>
                                      </p:cBhvr>
                                      <p:tavLst>
                                        <p:tav tm="0">
                                          <p:val>
                                            <p:strVal val="#ppt_x"/>
                                          </p:val>
                                        </p:tav>
                                        <p:tav tm="100000">
                                          <p:val>
                                            <p:strVal val="#ppt_x"/>
                                          </p:val>
                                        </p:tav>
                                      </p:tavLst>
                                    </p:anim>
                                    <p:anim calcmode="lin" valueType="num">
                                      <p:cBhvr additive="base">
                                        <p:cTn id="8"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7"/>
                                        </p:tgtEl>
                                        <p:attrNameLst>
                                          <p:attrName>style.visibility</p:attrName>
                                        </p:attrNameLst>
                                      </p:cBhvr>
                                      <p:to>
                                        <p:strVal val="visible"/>
                                      </p:to>
                                    </p:set>
                                    <p:anim calcmode="lin" valueType="num">
                                      <p:cBhvr additive="base">
                                        <p:cTn id="13" dur="500" fill="hold"/>
                                        <p:tgtEl>
                                          <p:spTgt spid="23557"/>
                                        </p:tgtEl>
                                        <p:attrNameLst>
                                          <p:attrName>ppt_x</p:attrName>
                                        </p:attrNameLst>
                                      </p:cBhvr>
                                      <p:tavLst>
                                        <p:tav tm="0">
                                          <p:val>
                                            <p:strVal val="#ppt_x"/>
                                          </p:val>
                                        </p:tav>
                                        <p:tav tm="100000">
                                          <p:val>
                                            <p:strVal val="#ppt_x"/>
                                          </p:val>
                                        </p:tav>
                                      </p:tavLst>
                                    </p:anim>
                                    <p:anim calcmode="lin" valueType="num">
                                      <p:cBhvr additive="base">
                                        <p:cTn id="14" dur="500" fill="hold"/>
                                        <p:tgtEl>
                                          <p:spTgt spid="2355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558"/>
                                        </p:tgtEl>
                                        <p:attrNameLst>
                                          <p:attrName>style.visibility</p:attrName>
                                        </p:attrNameLst>
                                      </p:cBhvr>
                                      <p:to>
                                        <p:strVal val="visible"/>
                                      </p:to>
                                    </p:set>
                                    <p:anim calcmode="lin" valueType="num">
                                      <p:cBhvr additive="base">
                                        <p:cTn id="19" dur="500" fill="hold"/>
                                        <p:tgtEl>
                                          <p:spTgt spid="23558"/>
                                        </p:tgtEl>
                                        <p:attrNameLst>
                                          <p:attrName>ppt_x</p:attrName>
                                        </p:attrNameLst>
                                      </p:cBhvr>
                                      <p:tavLst>
                                        <p:tav tm="0">
                                          <p:val>
                                            <p:strVal val="#ppt_x"/>
                                          </p:val>
                                        </p:tav>
                                        <p:tav tm="100000">
                                          <p:val>
                                            <p:strVal val="#ppt_x"/>
                                          </p:val>
                                        </p:tav>
                                      </p:tavLst>
                                    </p:anim>
                                    <p:anim calcmode="lin" valueType="num">
                                      <p:cBhvr additive="base">
                                        <p:cTn id="20" dur="500" fill="hold"/>
                                        <p:tgtEl>
                                          <p:spTgt spid="2355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559"/>
                                        </p:tgtEl>
                                        <p:attrNameLst>
                                          <p:attrName>style.visibility</p:attrName>
                                        </p:attrNameLst>
                                      </p:cBhvr>
                                      <p:to>
                                        <p:strVal val="visible"/>
                                      </p:to>
                                    </p:set>
                                    <p:anim calcmode="lin" valueType="num">
                                      <p:cBhvr additive="base">
                                        <p:cTn id="25" dur="500" fill="hold"/>
                                        <p:tgtEl>
                                          <p:spTgt spid="23559"/>
                                        </p:tgtEl>
                                        <p:attrNameLst>
                                          <p:attrName>ppt_x</p:attrName>
                                        </p:attrNameLst>
                                      </p:cBhvr>
                                      <p:tavLst>
                                        <p:tav tm="0">
                                          <p:val>
                                            <p:strVal val="#ppt_x"/>
                                          </p:val>
                                        </p:tav>
                                        <p:tav tm="100000">
                                          <p:val>
                                            <p:strVal val="#ppt_x"/>
                                          </p:val>
                                        </p:tav>
                                      </p:tavLst>
                                    </p:anim>
                                    <p:anim calcmode="lin" valueType="num">
                                      <p:cBhvr additive="base">
                                        <p:cTn id="26" dur="500" fill="hold"/>
                                        <p:tgtEl>
                                          <p:spTgt spid="2355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560"/>
                                        </p:tgtEl>
                                        <p:attrNameLst>
                                          <p:attrName>style.visibility</p:attrName>
                                        </p:attrNameLst>
                                      </p:cBhvr>
                                      <p:to>
                                        <p:strVal val="visible"/>
                                      </p:to>
                                    </p:set>
                                    <p:anim calcmode="lin" valueType="num">
                                      <p:cBhvr additive="base">
                                        <p:cTn id="31" dur="500" fill="hold"/>
                                        <p:tgtEl>
                                          <p:spTgt spid="23560"/>
                                        </p:tgtEl>
                                        <p:attrNameLst>
                                          <p:attrName>ppt_x</p:attrName>
                                        </p:attrNameLst>
                                      </p:cBhvr>
                                      <p:tavLst>
                                        <p:tav tm="0">
                                          <p:val>
                                            <p:strVal val="#ppt_x"/>
                                          </p:val>
                                        </p:tav>
                                        <p:tav tm="100000">
                                          <p:val>
                                            <p:strVal val="#ppt_x"/>
                                          </p:val>
                                        </p:tav>
                                      </p:tavLst>
                                    </p:anim>
                                    <p:anim calcmode="lin" valueType="num">
                                      <p:cBhvr additive="base">
                                        <p:cTn id="32" dur="500" fill="hold"/>
                                        <p:tgtEl>
                                          <p:spTgt spid="2356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3561"/>
                                        </p:tgtEl>
                                        <p:attrNameLst>
                                          <p:attrName>style.visibility</p:attrName>
                                        </p:attrNameLst>
                                      </p:cBhvr>
                                      <p:to>
                                        <p:strVal val="visible"/>
                                      </p:to>
                                    </p:set>
                                    <p:anim calcmode="lin" valueType="num">
                                      <p:cBhvr additive="base">
                                        <p:cTn id="37" dur="500" fill="hold"/>
                                        <p:tgtEl>
                                          <p:spTgt spid="23561"/>
                                        </p:tgtEl>
                                        <p:attrNameLst>
                                          <p:attrName>ppt_x</p:attrName>
                                        </p:attrNameLst>
                                      </p:cBhvr>
                                      <p:tavLst>
                                        <p:tav tm="0">
                                          <p:val>
                                            <p:strVal val="#ppt_x"/>
                                          </p:val>
                                        </p:tav>
                                        <p:tav tm="100000">
                                          <p:val>
                                            <p:strVal val="#ppt_x"/>
                                          </p:val>
                                        </p:tav>
                                      </p:tavLst>
                                    </p:anim>
                                    <p:anim calcmode="lin" valueType="num">
                                      <p:cBhvr additive="base">
                                        <p:cTn id="38" dur="500" fill="hold"/>
                                        <p:tgtEl>
                                          <p:spTgt spid="2356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3562"/>
                                        </p:tgtEl>
                                        <p:attrNameLst>
                                          <p:attrName>style.visibility</p:attrName>
                                        </p:attrNameLst>
                                      </p:cBhvr>
                                      <p:to>
                                        <p:strVal val="visible"/>
                                      </p:to>
                                    </p:set>
                                    <p:anim calcmode="lin" valueType="num">
                                      <p:cBhvr additive="base">
                                        <p:cTn id="43" dur="500" fill="hold"/>
                                        <p:tgtEl>
                                          <p:spTgt spid="23562"/>
                                        </p:tgtEl>
                                        <p:attrNameLst>
                                          <p:attrName>ppt_x</p:attrName>
                                        </p:attrNameLst>
                                      </p:cBhvr>
                                      <p:tavLst>
                                        <p:tav tm="0">
                                          <p:val>
                                            <p:strVal val="#ppt_x"/>
                                          </p:val>
                                        </p:tav>
                                        <p:tav tm="100000">
                                          <p:val>
                                            <p:strVal val="#ppt_x"/>
                                          </p:val>
                                        </p:tav>
                                      </p:tavLst>
                                    </p:anim>
                                    <p:anim calcmode="lin" valueType="num">
                                      <p:cBhvr additive="base">
                                        <p:cTn id="44" dur="500" fill="hold"/>
                                        <p:tgtEl>
                                          <p:spTgt spid="235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P spid="23558" grpId="0"/>
      <p:bldP spid="23559" grpId="0"/>
      <p:bldP spid="23560" grpId="0"/>
      <p:bldP spid="23561" grpId="0"/>
      <p:bldP spid="2356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p:cNvSpPr>
          <p:nvPr>
            <p:ph type="title" idx="4294967295"/>
          </p:nvPr>
        </p:nvSpPr>
        <p:spPr>
          <a:ln/>
        </p:spPr>
        <p:txBody>
          <a:bodyPr vert="horz" wrap="square" anchor="ctr" anchorCtr="0"/>
          <a:lstStyle/>
          <a:p>
            <a:pPr eaLnBrk="1" hangingPunct="1"/>
            <a:r>
              <a:rPr lang="en-US" altLang="zh-CN" sz="2500" dirty="0"/>
              <a:t>4. Translate the Following Passage into English</a:t>
            </a:r>
            <a:r>
              <a:rPr lang="zh-CN" altLang="en-US" sz="2500" dirty="0"/>
              <a:t>，</a:t>
            </a:r>
            <a:r>
              <a:rPr lang="en-US" altLang="zh-CN" sz="2500" dirty="0"/>
              <a:t>then Answer the Following Questions:</a:t>
            </a:r>
            <a:r>
              <a:rPr lang="en-US" altLang="zh-CN" sz="3800" dirty="0"/>
              <a:t> </a:t>
            </a:r>
          </a:p>
        </p:txBody>
      </p:sp>
      <p:sp>
        <p:nvSpPr>
          <p:cNvPr id="24579" name="Rectangle 3"/>
          <p:cNvSpPr>
            <a:spLocks noGrp="1"/>
          </p:cNvSpPr>
          <p:nvPr>
            <p:ph type="body" idx="4294967295"/>
          </p:nvPr>
        </p:nvSpPr>
        <p:spPr>
          <a:xfrm>
            <a:off x="323528" y="1340768"/>
            <a:ext cx="8352928" cy="4709195"/>
          </a:xfrm>
          <a:ln/>
        </p:spPr>
        <p:txBody>
          <a:bodyPr vert="horz" wrap="square" anchor="t" anchorCtr="0"/>
          <a:lstStyle/>
          <a:p>
            <a:pPr eaLnBrk="1" hangingPunct="1">
              <a:lnSpc>
                <a:spcPct val="80000"/>
              </a:lnSpc>
            </a:pPr>
            <a:r>
              <a:rPr lang="zh-CN" altLang="en-US" sz="2400" dirty="0"/>
              <a:t>公司法规所定的建立新有限公司的程序中，除了别的内容之外，还包括拟订公司章程和公司条例。公司条例的目的在于制订一套规章来控制公司的内部运转，其内容包括：公司股票的发行与转让，召开全体会议须遵循的程序，股东的选举权及许多其他事项。公司条例必须向公司注册官登记。否则，注册官将认定该公司已采用公司法则（</a:t>
            </a:r>
            <a:r>
              <a:rPr lang="en-US" altLang="zh-CN" sz="2400" dirty="0"/>
              <a:t>1948</a:t>
            </a:r>
            <a:r>
              <a:rPr lang="zh-CN" altLang="en-US" sz="2400" dirty="0"/>
              <a:t>）表格</a:t>
            </a:r>
            <a:r>
              <a:rPr lang="en-US" altLang="zh-CN" sz="2400" dirty="0"/>
              <a:t>A</a:t>
            </a:r>
            <a:r>
              <a:rPr lang="zh-CN" altLang="en-US" sz="2400" dirty="0"/>
              <a:t>中所列的条款。</a:t>
            </a:r>
          </a:p>
          <a:p>
            <a:pPr eaLnBrk="1" hangingPunct="1">
              <a:lnSpc>
                <a:spcPct val="80000"/>
              </a:lnSpc>
            </a:pPr>
            <a:r>
              <a:rPr lang="en-US" altLang="zh-CN" sz="2400" dirty="0"/>
              <a:t>1) What does the procedure for the establishment of a new limited company include among other things?</a:t>
            </a:r>
          </a:p>
          <a:p>
            <a:pPr algn="just" eaLnBrk="1" hangingPunct="1">
              <a:lnSpc>
                <a:spcPct val="80000"/>
              </a:lnSpc>
              <a:buNone/>
            </a:pPr>
            <a:r>
              <a:rPr lang="en-US" altLang="zh-CN" sz="2400" dirty="0"/>
              <a:t>    </a:t>
            </a:r>
            <a:r>
              <a:rPr lang="en-US" altLang="zh-CN" sz="2400" u="sng" dirty="0"/>
              <a:t>The procedure for the establishment of a new limited company laid down in the Companies Acts includes among other things the drawing up of a Memorandum of Association and Articles of Association.</a:t>
            </a:r>
          </a:p>
          <a:p>
            <a:pPr marL="0" indent="0" eaLnBrk="1" hangingPunct="1">
              <a:lnSpc>
                <a:spcPct val="80000"/>
              </a:lnSpc>
              <a:buNone/>
            </a:pPr>
            <a:r>
              <a:rPr lang="en-US" altLang="zh-CN" sz="2400" dirty="0"/>
              <a:t>    2) What is the purpose of the Articles of Association?</a:t>
            </a:r>
          </a:p>
          <a:p>
            <a:pPr eaLnBrk="1" hangingPunct="1">
              <a:lnSpc>
                <a:spcPct val="80000"/>
              </a:lnSpc>
              <a:buNone/>
            </a:pPr>
            <a:r>
              <a:rPr lang="en-US" altLang="zh-CN" sz="2400" dirty="0"/>
              <a:t>    </a:t>
            </a:r>
            <a:r>
              <a:rPr lang="en-US" altLang="zh-CN" sz="2400" u="sng" dirty="0"/>
              <a:t>The purpose of the Articles of Association is to prescribe a set of rules to govern the internal working of the company.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4579">
                                            <p:txEl>
                                              <p:pRg st="2" end="2"/>
                                            </p:txEl>
                                          </p:spTgt>
                                        </p:tgtEl>
                                        <p:attrNameLst>
                                          <p:attrName>style.visibility</p:attrName>
                                        </p:attrNameLst>
                                      </p:cBhvr>
                                      <p:to>
                                        <p:strVal val="visible"/>
                                      </p:to>
                                    </p:set>
                                    <p:animEffect transition="in" filter="diamond(in)">
                                      <p:cBhvr>
                                        <p:cTn id="7" dur="2000"/>
                                        <p:tgtEl>
                                          <p:spTgt spid="2457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4579">
                                            <p:txEl>
                                              <p:pRg st="4" end="4"/>
                                            </p:txEl>
                                          </p:spTgt>
                                        </p:tgtEl>
                                        <p:attrNameLst>
                                          <p:attrName>style.visibility</p:attrName>
                                        </p:attrNameLst>
                                      </p:cBhvr>
                                      <p:to>
                                        <p:strVal val="visible"/>
                                      </p:to>
                                    </p:set>
                                    <p:animEffect transition="in" filter="diamond(in)">
                                      <p:cBhvr>
                                        <p:cTn id="12" dur="2000"/>
                                        <p:tgtEl>
                                          <p:spTgt spid="245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p:cNvSpPr>
          <p:nvPr>
            <p:ph type="title" idx="4294967295"/>
          </p:nvPr>
        </p:nvSpPr>
        <p:spPr>
          <a:xfrm>
            <a:off x="179388" y="476250"/>
            <a:ext cx="7934325" cy="622300"/>
          </a:xfrm>
          <a:ln/>
        </p:spPr>
        <p:txBody>
          <a:bodyPr vert="horz" wrap="square" anchor="ctr" anchorCtr="0"/>
          <a:lstStyle/>
          <a:p>
            <a:pPr eaLnBrk="1" hangingPunct="1"/>
            <a:r>
              <a:rPr lang="en-US" altLang="zh-CN" sz="2400" b="1" dirty="0"/>
              <a:t>Translation:</a:t>
            </a:r>
          </a:p>
        </p:txBody>
      </p:sp>
      <p:sp>
        <p:nvSpPr>
          <p:cNvPr id="25602" name="Rectangle 3"/>
          <p:cNvSpPr>
            <a:spLocks noGrp="1"/>
          </p:cNvSpPr>
          <p:nvPr>
            <p:ph type="body" idx="4294967295"/>
          </p:nvPr>
        </p:nvSpPr>
        <p:spPr>
          <a:xfrm>
            <a:off x="395288" y="1412875"/>
            <a:ext cx="8229600" cy="4525963"/>
          </a:xfrm>
          <a:ln/>
        </p:spPr>
        <p:txBody>
          <a:bodyPr vert="horz" wrap="square" anchor="t" anchorCtr="0"/>
          <a:lstStyle/>
          <a:p>
            <a:pPr algn="just" eaLnBrk="1" hangingPunct="1">
              <a:lnSpc>
                <a:spcPct val="80000"/>
              </a:lnSpc>
            </a:pPr>
            <a:r>
              <a:rPr lang="en-US" altLang="zh-CN" sz="2400" dirty="0"/>
              <a:t>The procedure for the establishment of a new limited company laid down in the Companies Acts includes among other things the drawing up of a Memorandum of Association and Articles of Association.  The purpose of the Articles of Association is to prescribe a set of rules to govern the internal working of the company.  They cover such things as the issue and transfer of the company’s shares, the procedure to be followed in calling general meetings, shareholders’ voting rights, and many other matters.  </a:t>
            </a:r>
            <a:r>
              <a:rPr lang="en-US" altLang="zh-CN" sz="2400" dirty="0">
                <a:solidFill>
                  <a:srgbClr val="FF0000"/>
                </a:solidFill>
              </a:rPr>
              <a:t>The Articles of Association must be registered with the Registrar of Companies.</a:t>
            </a:r>
            <a:r>
              <a:rPr lang="en-US" altLang="zh-CN" sz="2400" dirty="0"/>
              <a:t> </a:t>
            </a:r>
            <a:r>
              <a:rPr lang="en-US" altLang="zh-CN" sz="2400" dirty="0">
                <a:solidFill>
                  <a:srgbClr val="FF0000"/>
                </a:solidFill>
              </a:rPr>
              <a:t>If this is not done,</a:t>
            </a:r>
            <a:r>
              <a:rPr lang="en-US" altLang="zh-CN" sz="2400" dirty="0"/>
              <a:t> the Registrar will assume that the company has adopted the articles set out in Table A of the Companies Act (1948).</a:t>
            </a:r>
          </a:p>
          <a:p>
            <a:pPr eaLnBrk="1" hangingPunct="1">
              <a:lnSpc>
                <a:spcPct val="80000"/>
              </a:lnSpc>
            </a:pPr>
            <a:endParaRPr lang="en-US" altLang="zh-CN"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scene3d>
              <a:camera prst="orthographicFront"/>
              <a:lightRig rig="threePt" dir="t"/>
            </a:scene3d>
          </a:bodyPr>
          <a:lstStyle/>
          <a:p>
            <a:endParaRPr lang="zh-CN" altLang="en-US">
              <a:ln w="22225">
                <a:solidFill>
                  <a:schemeClr val="accent2"/>
                </a:solidFill>
                <a:prstDash val="solid"/>
              </a:ln>
              <a:solidFill>
                <a:schemeClr val="accent2">
                  <a:lumMod val="40000"/>
                  <a:lumOff val="60000"/>
                </a:schemeClr>
              </a:solidFill>
              <a:effectLst/>
            </a:endParaRPr>
          </a:p>
        </p:txBody>
      </p:sp>
      <p:sp>
        <p:nvSpPr>
          <p:cNvPr id="4" name="矩形 3"/>
          <p:cNvSpPr/>
          <p:nvPr/>
        </p:nvSpPr>
        <p:spPr>
          <a:xfrm>
            <a:off x="2879408" y="2829560"/>
            <a:ext cx="3385185" cy="1198880"/>
          </a:xfrm>
          <a:prstGeom prst="rect">
            <a:avLst/>
          </a:prstGeom>
          <a:noFill/>
          <a:ln>
            <a:noFill/>
          </a:ln>
        </p:spPr>
        <p:txBody>
          <a:bodyPr wrap="none" rtlCol="0" anchor="t">
            <a:spAutoFit/>
          </a:bodyPr>
          <a:lstStyle/>
          <a:p>
            <a:pPr algn="ctr"/>
            <a:r>
              <a:rPr lang="en-US" altLang="zh-CN" sz="7200" b="1">
                <a:ln w="22225">
                  <a:solidFill>
                    <a:schemeClr val="accent2"/>
                  </a:solidFill>
                  <a:prstDash val="solid"/>
                </a:ln>
                <a:solidFill>
                  <a:schemeClr val="accent2">
                    <a:lumMod val="40000"/>
                    <a:lumOff val="60000"/>
                  </a:schemeClr>
                </a:solidFill>
                <a:effectLst/>
              </a:rPr>
              <a:t>Thanks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p:cNvSpPr>
          <p:nvPr>
            <p:ph type="title" idx="4294967295"/>
          </p:nvPr>
        </p:nvSpPr>
        <p:spPr>
          <a:ln/>
        </p:spPr>
        <p:txBody>
          <a:bodyPr vert="horz" wrap="square" anchor="ctr" anchorCtr="0"/>
          <a:lstStyle/>
          <a:p>
            <a:pPr eaLnBrk="1" hangingPunct="1"/>
            <a:r>
              <a:rPr lang="en-US" altLang="zh-CN" sz="2900" b="1" dirty="0"/>
              <a:t>Ⅱ.Language Points (</a:t>
            </a:r>
            <a:r>
              <a:rPr lang="zh-CN" altLang="en-US" sz="2900" b="1" dirty="0"/>
              <a:t>语言要点）</a:t>
            </a:r>
            <a:br>
              <a:rPr lang="zh-CN" altLang="en-US" sz="2900" b="1" dirty="0"/>
            </a:br>
            <a:r>
              <a:rPr lang="zh-CN" altLang="en-US" sz="2900" b="1" dirty="0"/>
              <a:t>  </a:t>
            </a:r>
            <a:r>
              <a:rPr lang="en-US" altLang="zh-CN" sz="2100" dirty="0"/>
              <a:t>(Teachers should note that here we only give you some of the language points, you may add some by yourself.)</a:t>
            </a:r>
          </a:p>
        </p:txBody>
      </p:sp>
      <p:sp>
        <p:nvSpPr>
          <p:cNvPr id="6146" name="Rectangle 3"/>
          <p:cNvSpPr>
            <a:spLocks noGrp="1"/>
          </p:cNvSpPr>
          <p:nvPr>
            <p:ph type="body" idx="4294967295"/>
          </p:nvPr>
        </p:nvSpPr>
        <p:spPr>
          <a:xfrm>
            <a:off x="395536" y="1600200"/>
            <a:ext cx="8138864" cy="4419600"/>
          </a:xfrm>
          <a:ln/>
        </p:spPr>
        <p:txBody>
          <a:bodyPr vert="horz" wrap="square" anchor="t" anchorCtr="0"/>
          <a:lstStyle/>
          <a:p>
            <a:pPr eaLnBrk="1" hangingPunct="1">
              <a:lnSpc>
                <a:spcPct val="80000"/>
              </a:lnSpc>
              <a:buNone/>
            </a:pPr>
            <a:r>
              <a:rPr lang="en-US" altLang="zh-CN" sz="2400" dirty="0"/>
              <a:t>1. under a variety of forms of business organization.</a:t>
            </a:r>
          </a:p>
          <a:p>
            <a:pPr eaLnBrk="1" hangingPunct="1">
              <a:lnSpc>
                <a:spcPct val="80000"/>
              </a:lnSpc>
              <a:buNone/>
            </a:pPr>
            <a:r>
              <a:rPr lang="en-US" altLang="zh-CN" sz="2400" dirty="0"/>
              <a:t>   </a:t>
            </a:r>
            <a:r>
              <a:rPr lang="zh-CN" altLang="en-US" sz="2400" dirty="0"/>
              <a:t>以各种不同的商务组织形式 </a:t>
            </a:r>
          </a:p>
          <a:p>
            <a:pPr eaLnBrk="1" hangingPunct="1">
              <a:lnSpc>
                <a:spcPct val="80000"/>
              </a:lnSpc>
              <a:buNone/>
            </a:pPr>
            <a:r>
              <a:rPr lang="zh-CN" altLang="en-US" sz="2400" dirty="0"/>
              <a:t>    </a:t>
            </a:r>
            <a:r>
              <a:rPr lang="en-US" altLang="zh-CN" sz="2400" dirty="0"/>
              <a:t>Under —</a:t>
            </a:r>
            <a:r>
              <a:rPr lang="zh-CN" altLang="en-US" sz="2400" dirty="0"/>
              <a:t>据，依照， 以</a:t>
            </a:r>
            <a:r>
              <a:rPr lang="en-US" altLang="zh-CN" sz="2400" dirty="0"/>
              <a:t>……</a:t>
            </a:r>
            <a:r>
              <a:rPr lang="zh-CN" altLang="en-US" sz="2400" dirty="0"/>
              <a:t>为依据</a:t>
            </a:r>
          </a:p>
          <a:p>
            <a:pPr eaLnBrk="1" hangingPunct="1">
              <a:lnSpc>
                <a:spcPct val="80000"/>
              </a:lnSpc>
              <a:buNone/>
            </a:pPr>
            <a:r>
              <a:rPr lang="zh-CN" altLang="en-US" sz="2400" dirty="0"/>
              <a:t>    </a:t>
            </a:r>
            <a:r>
              <a:rPr lang="en-US" altLang="zh-CN" sz="2400" dirty="0"/>
              <a:t>e.g. Under the terms of agreement, the goods should be delivered in October.</a:t>
            </a:r>
          </a:p>
          <a:p>
            <a:pPr eaLnBrk="1" hangingPunct="1">
              <a:lnSpc>
                <a:spcPct val="80000"/>
              </a:lnSpc>
              <a:buNone/>
            </a:pPr>
            <a:r>
              <a:rPr lang="en-US" altLang="zh-CN" sz="2400" dirty="0"/>
              <a:t>2. The factors to be weighed in making the decision </a:t>
            </a:r>
          </a:p>
          <a:p>
            <a:pPr eaLnBrk="1" hangingPunct="1">
              <a:lnSpc>
                <a:spcPct val="80000"/>
              </a:lnSpc>
              <a:buNone/>
            </a:pPr>
            <a:r>
              <a:rPr lang="en-US" altLang="zh-CN" sz="2400" dirty="0"/>
              <a:t>    </a:t>
            </a:r>
            <a:r>
              <a:rPr lang="zh-CN" altLang="en-US" sz="2400" dirty="0"/>
              <a:t>在做出决定时需权衡的因素 </a:t>
            </a:r>
          </a:p>
          <a:p>
            <a:pPr eaLnBrk="1" hangingPunct="1">
              <a:lnSpc>
                <a:spcPct val="80000"/>
              </a:lnSpc>
              <a:buNone/>
            </a:pPr>
            <a:r>
              <a:rPr lang="zh-CN" altLang="en-US" sz="2400" dirty="0"/>
              <a:t>    </a:t>
            </a:r>
            <a:r>
              <a:rPr lang="en-US" altLang="zh-CN" sz="2400" dirty="0"/>
              <a:t>to be weighed in … </a:t>
            </a:r>
            <a:r>
              <a:rPr lang="zh-CN" altLang="en-US" sz="2400" dirty="0"/>
              <a:t>不定式的被动式作定语修饰</a:t>
            </a:r>
            <a:r>
              <a:rPr lang="en-US" altLang="zh-CN" sz="2400" dirty="0"/>
              <a:t>factors</a:t>
            </a:r>
            <a:r>
              <a:rPr lang="zh-CN" altLang="en-US" sz="2400" dirty="0"/>
              <a:t>。</a:t>
            </a:r>
          </a:p>
          <a:p>
            <a:pPr eaLnBrk="1" hangingPunct="1">
              <a:lnSpc>
                <a:spcPct val="80000"/>
              </a:lnSpc>
              <a:buNone/>
            </a:pPr>
            <a:r>
              <a:rPr lang="zh-CN" altLang="en-US" sz="2400" dirty="0"/>
              <a:t>    </a:t>
            </a:r>
            <a:r>
              <a:rPr lang="en-US" altLang="zh-CN" sz="2400" dirty="0"/>
              <a:t>E.g. The machine to be designed and made in our factory will be exported to America. </a:t>
            </a:r>
          </a:p>
          <a:p>
            <a:pPr eaLnBrk="1" hangingPunct="1">
              <a:lnSpc>
                <a:spcPct val="80000"/>
              </a:lnSpc>
              <a:buNone/>
            </a:pPr>
            <a:r>
              <a:rPr lang="en-US" altLang="zh-CN" sz="2400" dirty="0"/>
              <a:t>    </a:t>
            </a:r>
            <a:r>
              <a:rPr lang="zh-CN" altLang="en-US" sz="2400" dirty="0"/>
              <a:t>我们厂设计和制造的机器将出口到美国。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p:cNvSpPr>
          <p:nvPr>
            <p:ph type="title" idx="4294967295"/>
          </p:nvPr>
        </p:nvSpPr>
        <p:spPr>
          <a:ln/>
        </p:spPr>
        <p:txBody>
          <a:bodyPr vert="horz" wrap="square" anchor="ctr" anchorCtr="0"/>
          <a:lstStyle/>
          <a:p>
            <a:pPr eaLnBrk="1" hangingPunct="1"/>
            <a:endParaRPr lang="zh-CN"/>
          </a:p>
        </p:txBody>
      </p:sp>
      <p:sp>
        <p:nvSpPr>
          <p:cNvPr id="7170" name="Rectangle 3"/>
          <p:cNvSpPr>
            <a:spLocks noGrp="1"/>
          </p:cNvSpPr>
          <p:nvPr>
            <p:ph type="body" idx="4294967295"/>
          </p:nvPr>
        </p:nvSpPr>
        <p:spPr>
          <a:xfrm>
            <a:off x="395536" y="1600200"/>
            <a:ext cx="8138864" cy="4419600"/>
          </a:xfrm>
          <a:ln/>
        </p:spPr>
        <p:txBody>
          <a:bodyPr vert="horz" wrap="square" anchor="t" anchorCtr="0"/>
          <a:lstStyle/>
          <a:p>
            <a:pPr eaLnBrk="1" hangingPunct="1">
              <a:lnSpc>
                <a:spcPct val="80000"/>
              </a:lnSpc>
              <a:buNone/>
            </a:pPr>
            <a:r>
              <a:rPr lang="en-US" altLang="zh-CN" sz="2400" dirty="0"/>
              <a:t>3. </a:t>
            </a:r>
            <a:r>
              <a:rPr lang="en-US" altLang="zh-CN" sz="2400" u="sng" dirty="0"/>
              <a:t>A general partnership</a:t>
            </a:r>
            <a:r>
              <a:rPr lang="en-US" altLang="zh-CN" sz="2400" dirty="0"/>
              <a:t> </a:t>
            </a:r>
            <a:r>
              <a:rPr lang="en-US" altLang="zh-CN" sz="2400" u="sng" dirty="0"/>
              <a:t>is</a:t>
            </a:r>
            <a:r>
              <a:rPr lang="en-US" altLang="zh-CN" sz="2400" dirty="0"/>
              <a:t> </a:t>
            </a:r>
            <a:r>
              <a:rPr lang="en-US" altLang="zh-CN" sz="2400" u="sng" dirty="0"/>
              <a:t>an association</a:t>
            </a:r>
            <a:r>
              <a:rPr lang="en-US" altLang="zh-CN" sz="2400" dirty="0"/>
              <a:t> of two or more persons to carry on, as co-owners, a business for profit. </a:t>
            </a:r>
          </a:p>
          <a:p>
            <a:pPr eaLnBrk="1" hangingPunct="1">
              <a:lnSpc>
                <a:spcPct val="80000"/>
              </a:lnSpc>
              <a:buNone/>
            </a:pPr>
            <a:r>
              <a:rPr lang="en-US" altLang="zh-CN" sz="2400" dirty="0"/>
              <a:t>    </a:t>
            </a:r>
            <a:r>
              <a:rPr lang="zh-CN" altLang="en-US" sz="2400" dirty="0"/>
              <a:t>一般合伙企业是两个或两个以上的个人以共同所有者的身份，为从事盈利性的商业活动而组成的组织。</a:t>
            </a:r>
          </a:p>
          <a:p>
            <a:pPr eaLnBrk="1" hangingPunct="1">
              <a:lnSpc>
                <a:spcPct val="80000"/>
              </a:lnSpc>
              <a:buNone/>
            </a:pPr>
            <a:r>
              <a:rPr lang="zh-CN" altLang="en-US" sz="2400" dirty="0"/>
              <a:t>   </a:t>
            </a:r>
            <a:r>
              <a:rPr lang="en-US" altLang="zh-CN" sz="2400" dirty="0"/>
              <a:t>1</a:t>
            </a:r>
            <a:r>
              <a:rPr lang="zh-CN" altLang="en-US" sz="2400" dirty="0"/>
              <a:t>）</a:t>
            </a:r>
            <a:r>
              <a:rPr lang="en-US" altLang="zh-CN" sz="2400" dirty="0"/>
              <a:t>association </a:t>
            </a:r>
            <a:r>
              <a:rPr lang="zh-CN" altLang="en-US" sz="2400" dirty="0"/>
              <a:t>社团，协会，行业组织</a:t>
            </a:r>
          </a:p>
          <a:p>
            <a:pPr eaLnBrk="1" hangingPunct="1">
              <a:lnSpc>
                <a:spcPct val="80000"/>
              </a:lnSpc>
              <a:buNone/>
            </a:pPr>
            <a:r>
              <a:rPr lang="zh-CN" altLang="en-US" sz="2400" dirty="0"/>
              <a:t>   </a:t>
            </a:r>
            <a:r>
              <a:rPr lang="en-US" altLang="zh-CN" sz="2400" dirty="0"/>
              <a:t>2</a:t>
            </a:r>
            <a:r>
              <a:rPr lang="zh-CN" altLang="en-US" sz="2400" dirty="0"/>
              <a:t>）</a:t>
            </a:r>
            <a:r>
              <a:rPr lang="en-US" altLang="zh-CN" sz="2400" dirty="0"/>
              <a:t>to carry on, as co-owners, a business for profit </a:t>
            </a:r>
            <a:r>
              <a:rPr lang="zh-CN" altLang="en-US" sz="2400" dirty="0"/>
              <a:t>隔离不定式（不定式与宾语之间加状语）</a:t>
            </a:r>
          </a:p>
          <a:p>
            <a:pPr eaLnBrk="1" hangingPunct="1">
              <a:lnSpc>
                <a:spcPct val="80000"/>
              </a:lnSpc>
              <a:buNone/>
            </a:pPr>
            <a:r>
              <a:rPr lang="en-US" altLang="zh-CN" sz="2400" dirty="0"/>
              <a:t>4. Also, </a:t>
            </a:r>
            <a:r>
              <a:rPr lang="en-US" altLang="zh-CN" sz="2400" u="sng" dirty="0"/>
              <a:t>the partners</a:t>
            </a:r>
            <a:r>
              <a:rPr lang="en-US" altLang="zh-CN" sz="2400" dirty="0"/>
              <a:t> may </a:t>
            </a:r>
            <a:r>
              <a:rPr lang="en-US" altLang="zh-CN" sz="2400" u="sng" dirty="0"/>
              <a:t>take advantage of</a:t>
            </a:r>
            <a:r>
              <a:rPr lang="en-US" altLang="zh-CN" sz="2400" dirty="0"/>
              <a:t> various business deductions for tax purposes.</a:t>
            </a:r>
          </a:p>
          <a:p>
            <a:pPr eaLnBrk="1" hangingPunct="1">
              <a:lnSpc>
                <a:spcPct val="80000"/>
              </a:lnSpc>
              <a:buNone/>
            </a:pPr>
            <a:r>
              <a:rPr lang="en-US" altLang="zh-CN" sz="2400" dirty="0"/>
              <a:t>    </a:t>
            </a:r>
            <a:r>
              <a:rPr lang="zh-CN" altLang="en-US" sz="2400" dirty="0"/>
              <a:t>并且合伙人也可以享受多种税收优惠。</a:t>
            </a:r>
          </a:p>
          <a:p>
            <a:pPr eaLnBrk="1" hangingPunct="1">
              <a:lnSpc>
                <a:spcPct val="80000"/>
              </a:lnSpc>
              <a:buNone/>
            </a:pPr>
            <a:r>
              <a:rPr lang="zh-CN" altLang="en-US" sz="2400" dirty="0"/>
              <a:t>     </a:t>
            </a:r>
            <a:r>
              <a:rPr lang="en-US" altLang="zh-CN" sz="2400" dirty="0"/>
              <a:t>take advantage of … </a:t>
            </a:r>
            <a:r>
              <a:rPr lang="zh-CN" altLang="en-US" sz="2400" dirty="0"/>
              <a:t>享受</a:t>
            </a:r>
            <a:r>
              <a:rPr lang="en-US" altLang="zh-CN" sz="2400" dirty="0"/>
              <a:t>……</a:t>
            </a:r>
            <a:r>
              <a:rPr lang="zh-CN" altLang="en-US" sz="2400" dirty="0"/>
              <a:t>的优惠</a:t>
            </a:r>
          </a:p>
          <a:p>
            <a:pPr eaLnBrk="1" hangingPunct="1">
              <a:lnSpc>
                <a:spcPct val="80000"/>
              </a:lnSpc>
              <a:buNone/>
            </a:pPr>
            <a:r>
              <a:rPr lang="zh-CN" altLang="en-US" sz="2400" dirty="0"/>
              <a:t>  </a:t>
            </a:r>
          </a:p>
          <a:p>
            <a:pPr eaLnBrk="1" hangingPunct="1">
              <a:lnSpc>
                <a:spcPct val="80000"/>
              </a:lnSpc>
            </a:pPr>
            <a:endParaRPr lang="en-US" altLang="zh-CN"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p:cNvSpPr>
          <p:nvPr>
            <p:ph type="title" idx="4294967295"/>
          </p:nvPr>
        </p:nvSpPr>
        <p:spPr>
          <a:ln/>
        </p:spPr>
        <p:txBody>
          <a:bodyPr vert="horz" wrap="square" anchor="ctr" anchorCtr="0"/>
          <a:lstStyle/>
          <a:p>
            <a:pPr eaLnBrk="1" hangingPunct="1"/>
            <a:endParaRPr lang="zh-CN"/>
          </a:p>
        </p:txBody>
      </p:sp>
      <p:sp>
        <p:nvSpPr>
          <p:cNvPr id="8194" name="Rectangle 3"/>
          <p:cNvSpPr>
            <a:spLocks noGrp="1"/>
          </p:cNvSpPr>
          <p:nvPr>
            <p:ph type="body" idx="4294967295"/>
          </p:nvPr>
        </p:nvSpPr>
        <p:spPr>
          <a:xfrm>
            <a:off x="395536" y="1340768"/>
            <a:ext cx="8208912" cy="4679032"/>
          </a:xfrm>
          <a:ln/>
        </p:spPr>
        <p:txBody>
          <a:bodyPr vert="horz" wrap="square" anchor="t" anchorCtr="0"/>
          <a:lstStyle/>
          <a:p>
            <a:pPr eaLnBrk="1" hangingPunct="1">
              <a:lnSpc>
                <a:spcPct val="80000"/>
              </a:lnSpc>
              <a:buNone/>
            </a:pPr>
            <a:r>
              <a:rPr lang="en-US" altLang="zh-CN" sz="2400" dirty="0"/>
              <a:t>5. A primary difference between the two is that ordinarily preferred stockholders are entitled to receive their dividends before common stockholders. </a:t>
            </a:r>
          </a:p>
          <a:p>
            <a:pPr eaLnBrk="1" hangingPunct="1">
              <a:lnSpc>
                <a:spcPct val="80000"/>
              </a:lnSpc>
              <a:buNone/>
            </a:pPr>
            <a:r>
              <a:rPr lang="en-US" altLang="zh-CN" sz="2400" dirty="0"/>
              <a:t>    </a:t>
            </a:r>
            <a:r>
              <a:rPr lang="zh-CN" altLang="en-US" sz="2400" dirty="0"/>
              <a:t>两者（普通股东和优先股东）最主要的区别是优先股股东可以在普通股股东之前获取股息。 </a:t>
            </a:r>
          </a:p>
          <a:p>
            <a:pPr eaLnBrk="1" hangingPunct="1">
              <a:lnSpc>
                <a:spcPct val="80000"/>
              </a:lnSpc>
              <a:buNone/>
            </a:pPr>
            <a:r>
              <a:rPr lang="zh-CN" altLang="en-US" sz="2400" dirty="0"/>
              <a:t>    </a:t>
            </a:r>
            <a:r>
              <a:rPr lang="en-US" altLang="zh-CN" sz="2400" dirty="0"/>
              <a:t>Be entitled to do … </a:t>
            </a:r>
            <a:r>
              <a:rPr lang="zh-CN" altLang="en-US" sz="2400" dirty="0"/>
              <a:t>有权做</a:t>
            </a:r>
            <a:r>
              <a:rPr lang="en-US" altLang="zh-CN" sz="2400" dirty="0"/>
              <a:t>……</a:t>
            </a:r>
          </a:p>
          <a:p>
            <a:pPr eaLnBrk="1" hangingPunct="1">
              <a:lnSpc>
                <a:spcPct val="80000"/>
              </a:lnSpc>
              <a:buNone/>
            </a:pPr>
            <a:r>
              <a:rPr lang="en-US" altLang="zh-CN" sz="2400" dirty="0"/>
              <a:t>6. Today </a:t>
            </a:r>
            <a:r>
              <a:rPr lang="en-US" altLang="zh-CN" sz="2400" u="sng" dirty="0"/>
              <a:t>few</a:t>
            </a:r>
            <a:r>
              <a:rPr lang="en-US" altLang="zh-CN" sz="2400" dirty="0"/>
              <a:t>, if any, </a:t>
            </a:r>
            <a:r>
              <a:rPr lang="en-US" altLang="zh-CN" sz="2400" u="sng" dirty="0"/>
              <a:t>countries</a:t>
            </a:r>
            <a:r>
              <a:rPr lang="en-US" altLang="zh-CN" sz="2400" dirty="0"/>
              <a:t> are economically </a:t>
            </a:r>
            <a:r>
              <a:rPr lang="en-US" altLang="zh-CN" sz="2400" u="sng" dirty="0"/>
              <a:t>self-sufficient</a:t>
            </a:r>
            <a:r>
              <a:rPr lang="en-US" altLang="zh-CN" sz="2400" dirty="0"/>
              <a:t> .</a:t>
            </a:r>
          </a:p>
          <a:p>
            <a:pPr eaLnBrk="1" hangingPunct="1">
              <a:lnSpc>
                <a:spcPct val="80000"/>
              </a:lnSpc>
              <a:buNone/>
            </a:pPr>
            <a:r>
              <a:rPr lang="en-US" altLang="zh-CN" sz="2400" dirty="0"/>
              <a:t>    </a:t>
            </a:r>
            <a:r>
              <a:rPr lang="zh-CN" altLang="en-US" sz="2400" dirty="0"/>
              <a:t>当今，</a:t>
            </a:r>
            <a:r>
              <a:rPr lang="zh-CN" altLang="en-US" sz="2400" u="sng" dirty="0"/>
              <a:t>几乎没有国家</a:t>
            </a:r>
            <a:r>
              <a:rPr lang="zh-CN" altLang="en-US" sz="2400" dirty="0"/>
              <a:t>在经济上是自给自足的。</a:t>
            </a:r>
            <a:r>
              <a:rPr lang="en-US" altLang="zh-CN" sz="2400" dirty="0"/>
              <a:t>(</a:t>
            </a:r>
            <a:r>
              <a:rPr lang="zh-CN" altLang="en-US" sz="2400" dirty="0"/>
              <a:t>注意省略部分的译文。</a:t>
            </a:r>
            <a:r>
              <a:rPr lang="en-US" altLang="zh-CN" sz="2400" dirty="0"/>
              <a:t>) </a:t>
            </a:r>
          </a:p>
          <a:p>
            <a:pPr eaLnBrk="1" hangingPunct="1">
              <a:lnSpc>
                <a:spcPct val="80000"/>
              </a:lnSpc>
            </a:pPr>
            <a:endParaRPr lang="en-US" altLang="zh-CN"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9F3E52E-B8C7-CA72-DC97-DAFE4AF5AD26}"/>
              </a:ext>
            </a:extLst>
          </p:cNvPr>
          <p:cNvSpPr txBox="1"/>
          <p:nvPr/>
        </p:nvSpPr>
        <p:spPr>
          <a:xfrm>
            <a:off x="467544" y="2277406"/>
            <a:ext cx="8064896" cy="3046988"/>
          </a:xfrm>
          <a:prstGeom prst="rect">
            <a:avLst/>
          </a:prstGeom>
          <a:noFill/>
        </p:spPr>
        <p:txBody>
          <a:bodyPr wrap="square">
            <a:spAutoFit/>
          </a:bodyPr>
          <a:lstStyle/>
          <a:p>
            <a:pPr eaLnBrk="1" hangingPunct="1">
              <a:lnSpc>
                <a:spcPct val="80000"/>
              </a:lnSpc>
              <a:buNone/>
            </a:pPr>
            <a:r>
              <a:rPr lang="en-US" altLang="zh-CN" sz="2400" dirty="0"/>
              <a:t>7.  </a:t>
            </a:r>
            <a:r>
              <a:rPr lang="en-US" altLang="zh-CN" sz="2400" u="sng" dirty="0"/>
              <a:t>A rough estimate</a:t>
            </a:r>
            <a:r>
              <a:rPr lang="en-US" altLang="zh-CN" sz="2400" dirty="0"/>
              <a:t> </a:t>
            </a:r>
            <a:r>
              <a:rPr lang="en-US" altLang="zh-CN" sz="2400" u="sng" dirty="0"/>
              <a:t>suggests</a:t>
            </a:r>
            <a:r>
              <a:rPr lang="en-US" altLang="zh-CN" sz="2400" dirty="0"/>
              <a:t> that the 300 largest TNCs own or control at least one-quarter of the entire world’s productive assets, worth about US $5 trillion. </a:t>
            </a:r>
          </a:p>
          <a:p>
            <a:pPr eaLnBrk="1" hangingPunct="1">
              <a:lnSpc>
                <a:spcPct val="80000"/>
              </a:lnSpc>
              <a:buNone/>
            </a:pPr>
            <a:r>
              <a:rPr lang="en-US" altLang="zh-CN" sz="2400" dirty="0"/>
              <a:t>     </a:t>
            </a:r>
          </a:p>
          <a:p>
            <a:pPr eaLnBrk="1" hangingPunct="1">
              <a:lnSpc>
                <a:spcPct val="80000"/>
              </a:lnSpc>
              <a:buNone/>
            </a:pPr>
            <a:r>
              <a:rPr lang="zh-CN" altLang="en-US" sz="2400" dirty="0"/>
              <a:t>粗略的估计表明</a:t>
            </a:r>
            <a:r>
              <a:rPr lang="en-US" altLang="zh-CN" sz="2400" dirty="0"/>
              <a:t>300</a:t>
            </a:r>
            <a:r>
              <a:rPr lang="zh-CN" altLang="en-US" sz="2400" dirty="0"/>
              <a:t>家最大的跨国公司拥有、或者控制着全世界生产性资产的四分之一，价值伍万亿。 </a:t>
            </a:r>
          </a:p>
          <a:p>
            <a:pPr eaLnBrk="1" hangingPunct="1">
              <a:lnSpc>
                <a:spcPct val="80000"/>
              </a:lnSpc>
              <a:buNone/>
            </a:pPr>
            <a:r>
              <a:rPr lang="zh-CN" altLang="en-US" sz="2400" dirty="0"/>
              <a:t>     </a:t>
            </a:r>
            <a:endParaRPr lang="en-US" altLang="zh-CN" sz="2400" dirty="0"/>
          </a:p>
          <a:p>
            <a:pPr eaLnBrk="1" hangingPunct="1">
              <a:lnSpc>
                <a:spcPct val="80000"/>
              </a:lnSpc>
              <a:buNone/>
            </a:pPr>
            <a:r>
              <a:rPr lang="en-US" altLang="zh-CN" sz="2400" dirty="0"/>
              <a:t>Productive assets </a:t>
            </a:r>
            <a:r>
              <a:rPr lang="zh-CN" altLang="en-US" sz="2400" dirty="0"/>
              <a:t>生产性资产</a:t>
            </a:r>
          </a:p>
          <a:p>
            <a:pPr eaLnBrk="1" hangingPunct="1">
              <a:lnSpc>
                <a:spcPct val="80000"/>
              </a:lnSpc>
              <a:buNone/>
            </a:pPr>
            <a:r>
              <a:rPr lang="zh-CN" altLang="en-US" sz="2400" dirty="0"/>
              <a:t>     </a:t>
            </a:r>
            <a:endParaRPr lang="en-US" altLang="zh-CN" sz="2400" dirty="0"/>
          </a:p>
          <a:p>
            <a:pPr eaLnBrk="1" hangingPunct="1">
              <a:lnSpc>
                <a:spcPct val="80000"/>
              </a:lnSpc>
              <a:buNone/>
            </a:pPr>
            <a:r>
              <a:rPr lang="en-US" altLang="zh-CN" sz="2400" dirty="0"/>
              <a:t>Worth about US $5 trillion </a:t>
            </a:r>
            <a:r>
              <a:rPr lang="zh-CN" altLang="en-US" sz="2400" dirty="0"/>
              <a:t>价值五万亿美元</a:t>
            </a:r>
          </a:p>
        </p:txBody>
      </p:sp>
    </p:spTree>
    <p:extLst>
      <p:ext uri="{BB962C8B-B14F-4D97-AF65-F5344CB8AC3E}">
        <p14:creationId xmlns:p14="http://schemas.microsoft.com/office/powerpoint/2010/main" val="2986639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3"/>
          <p:cNvSpPr>
            <a:spLocks noGrp="1"/>
          </p:cNvSpPr>
          <p:nvPr>
            <p:ph type="body" idx="4294967295"/>
          </p:nvPr>
        </p:nvSpPr>
        <p:spPr>
          <a:xfrm>
            <a:off x="250825" y="1052513"/>
            <a:ext cx="8229600" cy="4525962"/>
          </a:xfrm>
          <a:ln/>
        </p:spPr>
        <p:txBody>
          <a:bodyPr vert="horz" wrap="square" anchor="t" anchorCtr="0"/>
          <a:lstStyle/>
          <a:p>
            <a:pPr eaLnBrk="1" hangingPunct="1">
              <a:lnSpc>
                <a:spcPct val="80000"/>
              </a:lnSpc>
              <a:buNone/>
            </a:pPr>
            <a:r>
              <a:rPr lang="en-US" altLang="zh-CN" sz="2400" dirty="0"/>
              <a:t>8. Because Tran nationality has many dimensions and can be viewed from several perspectives-economic, political, legal, etc., TNC has the following features: </a:t>
            </a:r>
          </a:p>
          <a:p>
            <a:pPr eaLnBrk="1" hangingPunct="1">
              <a:lnSpc>
                <a:spcPct val="80000"/>
              </a:lnSpc>
              <a:buNone/>
            </a:pPr>
            <a:r>
              <a:rPr lang="en-US" altLang="zh-CN" sz="2400" dirty="0"/>
              <a:t>     </a:t>
            </a:r>
            <a:r>
              <a:rPr lang="zh-CN" altLang="en-US" sz="2400" dirty="0"/>
              <a:t>跨国公司因为其跨国性具有多个尺度，能从多个角度来看</a:t>
            </a:r>
            <a:r>
              <a:rPr lang="en-US" altLang="zh-CN" sz="2400" dirty="0"/>
              <a:t>——</a:t>
            </a:r>
            <a:r>
              <a:rPr lang="zh-CN" altLang="en-US" sz="2400" dirty="0"/>
              <a:t>如经济、政治、法律以及其他等等，跨国公司具备下列特征：</a:t>
            </a:r>
          </a:p>
          <a:p>
            <a:pPr eaLnBrk="1" hangingPunct="1">
              <a:lnSpc>
                <a:spcPct val="80000"/>
              </a:lnSpc>
              <a:buNone/>
            </a:pPr>
            <a:r>
              <a:rPr lang="zh-CN" altLang="en-US" sz="2400" dirty="0"/>
              <a:t>     </a:t>
            </a:r>
            <a:r>
              <a:rPr lang="en-US" altLang="zh-CN" sz="2400" dirty="0"/>
              <a:t>transnationality= transnational company </a:t>
            </a:r>
            <a:r>
              <a:rPr lang="zh-CN" altLang="en-US" sz="2400" dirty="0"/>
              <a:t>跨国公司</a:t>
            </a:r>
          </a:p>
          <a:p>
            <a:pPr eaLnBrk="1" hangingPunct="1">
              <a:lnSpc>
                <a:spcPct val="80000"/>
              </a:lnSpc>
              <a:buNone/>
            </a:pPr>
            <a:r>
              <a:rPr lang="zh-CN" altLang="en-US" sz="2400" dirty="0"/>
              <a:t>     </a:t>
            </a:r>
            <a:r>
              <a:rPr lang="en-US" altLang="zh-CN" sz="2400" dirty="0"/>
              <a:t>many dimensions </a:t>
            </a:r>
            <a:r>
              <a:rPr lang="zh-CN" altLang="en-US" sz="2400" dirty="0"/>
              <a:t>多角性， 多种尺度</a:t>
            </a:r>
          </a:p>
          <a:p>
            <a:pPr eaLnBrk="1" hangingPunct="1">
              <a:lnSpc>
                <a:spcPct val="80000"/>
              </a:lnSpc>
              <a:buNone/>
            </a:pPr>
            <a:r>
              <a:rPr lang="en-US" altLang="zh-CN" sz="2400" dirty="0"/>
              <a:t>9. As per capita income increases, as levels of education increase and as the growth in communications technology increases awareness of alternative lifestyles, there are rising expectations with regard to matters such as housing, welfare, recreation, and medicine. </a:t>
            </a:r>
          </a:p>
          <a:p>
            <a:pPr eaLnBrk="1" hangingPunct="1">
              <a:lnSpc>
                <a:spcPct val="80000"/>
              </a:lnSpc>
              <a:buNone/>
            </a:pPr>
            <a:r>
              <a:rPr lang="en-US" altLang="zh-CN" sz="2400" dirty="0"/>
              <a:t>     </a:t>
            </a:r>
            <a:r>
              <a:rPr lang="zh-CN" altLang="en-US" sz="2400" dirty="0"/>
              <a:t>收入的增加、教育水平的增长和通信技术的发展使人们对生活方式有更大的选择，对诸如住房、福利、娱乐和医疗方面的需求逐步增加。</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3"/>
          <p:cNvSpPr>
            <a:spLocks noGrp="1"/>
          </p:cNvSpPr>
          <p:nvPr>
            <p:ph type="body" idx="4294967295"/>
          </p:nvPr>
        </p:nvSpPr>
        <p:spPr>
          <a:xfrm>
            <a:off x="611188" y="1196975"/>
            <a:ext cx="8229600" cy="4525963"/>
          </a:xfrm>
          <a:ln/>
        </p:spPr>
        <p:txBody>
          <a:bodyPr vert="horz" wrap="square" anchor="t" anchorCtr="0"/>
          <a:lstStyle/>
          <a:p>
            <a:pPr eaLnBrk="1" hangingPunct="1">
              <a:lnSpc>
                <a:spcPct val="80000"/>
              </a:lnSpc>
              <a:buNone/>
            </a:pPr>
            <a:endParaRPr lang="en-US" altLang="zh-CN" sz="2400" dirty="0"/>
          </a:p>
          <a:p>
            <a:pPr eaLnBrk="1" hangingPunct="1">
              <a:lnSpc>
                <a:spcPct val="80000"/>
              </a:lnSpc>
              <a:buNone/>
            </a:pPr>
            <a:r>
              <a:rPr lang="en-US" altLang="zh-CN" sz="2400" dirty="0"/>
              <a:t>1</a:t>
            </a:r>
            <a:r>
              <a:rPr lang="zh-CN" altLang="en-US" sz="2400" dirty="0"/>
              <a:t>）</a:t>
            </a:r>
            <a:r>
              <a:rPr lang="en-US" altLang="zh-CN" sz="2400" dirty="0"/>
              <a:t>per capita </a:t>
            </a:r>
            <a:r>
              <a:rPr lang="zh-CN" altLang="en-US" sz="2400" dirty="0"/>
              <a:t>人均，每人，按人头</a:t>
            </a:r>
          </a:p>
          <a:p>
            <a:pPr eaLnBrk="1" hangingPunct="1">
              <a:lnSpc>
                <a:spcPct val="80000"/>
              </a:lnSpc>
              <a:buNone/>
            </a:pPr>
            <a:r>
              <a:rPr lang="en-US" altLang="zh-CN" sz="2400" dirty="0"/>
              <a:t>2</a:t>
            </a:r>
            <a:r>
              <a:rPr lang="zh-CN" altLang="en-US" sz="2400" dirty="0"/>
              <a:t>）</a:t>
            </a:r>
            <a:r>
              <a:rPr lang="en-US" altLang="zh-CN" sz="2400" dirty="0"/>
              <a:t>as capita income </a:t>
            </a:r>
            <a:r>
              <a:rPr lang="zh-CN" altLang="en-US" sz="2400" dirty="0"/>
              <a:t>随着人均收入</a:t>
            </a:r>
            <a:r>
              <a:rPr lang="en-US" altLang="zh-CN" sz="2400" dirty="0"/>
              <a:t>……</a:t>
            </a:r>
          </a:p>
          <a:p>
            <a:pPr eaLnBrk="1" hangingPunct="1">
              <a:lnSpc>
                <a:spcPct val="80000"/>
              </a:lnSpc>
              <a:buNone/>
            </a:pPr>
            <a:r>
              <a:rPr lang="en-US" altLang="zh-CN" sz="2400" dirty="0"/>
              <a:t>3</a:t>
            </a:r>
            <a:r>
              <a:rPr lang="zh-CN" altLang="en-US" sz="2400" dirty="0"/>
              <a:t>）</a:t>
            </a:r>
            <a:r>
              <a:rPr lang="en-US" altLang="zh-CN" sz="2400" dirty="0"/>
              <a:t>as levels of education increase </a:t>
            </a:r>
            <a:r>
              <a:rPr lang="zh-CN" altLang="en-US" sz="2400" dirty="0"/>
              <a:t>随着教育水平的提高</a:t>
            </a:r>
          </a:p>
          <a:p>
            <a:pPr eaLnBrk="1" hangingPunct="1">
              <a:lnSpc>
                <a:spcPct val="80000"/>
              </a:lnSpc>
              <a:buNone/>
            </a:pPr>
            <a:r>
              <a:rPr lang="en-US" altLang="zh-CN" sz="2400" dirty="0"/>
              <a:t>4</a:t>
            </a:r>
            <a:r>
              <a:rPr lang="zh-CN" altLang="en-US" sz="2400" dirty="0"/>
              <a:t>）</a:t>
            </a:r>
            <a:r>
              <a:rPr lang="en-US" altLang="zh-CN" sz="2400" dirty="0"/>
              <a:t>as the growth in communication technology increases </a:t>
            </a:r>
            <a:r>
              <a:rPr lang="zh-CN" altLang="en-US" sz="2400" dirty="0"/>
              <a:t>随着通讯技术的发展</a:t>
            </a:r>
          </a:p>
          <a:p>
            <a:pPr eaLnBrk="1" hangingPunct="1">
              <a:lnSpc>
                <a:spcPct val="80000"/>
              </a:lnSpc>
              <a:buNone/>
            </a:pPr>
            <a:r>
              <a:rPr lang="en-US" altLang="zh-CN" sz="2400" dirty="0"/>
              <a:t>5</a:t>
            </a:r>
            <a:r>
              <a:rPr lang="zh-CN" altLang="en-US" sz="2400" dirty="0"/>
              <a:t>）</a:t>
            </a:r>
            <a:r>
              <a:rPr lang="en-US" altLang="zh-CN" sz="2400" dirty="0"/>
              <a:t>awareness of alternative lifestyles </a:t>
            </a:r>
            <a:r>
              <a:rPr lang="zh-CN" altLang="en-US" sz="2400" dirty="0"/>
              <a:t>选择生活方式的意识</a:t>
            </a:r>
          </a:p>
          <a:p>
            <a:pPr eaLnBrk="1" hangingPunct="1">
              <a:lnSpc>
                <a:spcPct val="80000"/>
              </a:lnSpc>
              <a:buNone/>
            </a:pPr>
            <a:r>
              <a:rPr lang="en-US" altLang="zh-CN" sz="2400" dirty="0"/>
              <a:t>6</a:t>
            </a:r>
            <a:r>
              <a:rPr lang="zh-CN" altLang="en-US" sz="2400" dirty="0"/>
              <a:t>）</a:t>
            </a:r>
            <a:r>
              <a:rPr lang="en-US" altLang="zh-CN" sz="2400" dirty="0"/>
              <a:t>rising expectations </a:t>
            </a:r>
            <a:r>
              <a:rPr lang="zh-CN" altLang="en-US" sz="2400" dirty="0"/>
              <a:t>增长着的愿望</a:t>
            </a:r>
          </a:p>
          <a:p>
            <a:pPr eaLnBrk="1" hangingPunct="1">
              <a:lnSpc>
                <a:spcPct val="80000"/>
              </a:lnSpc>
              <a:buNone/>
            </a:pPr>
            <a:r>
              <a:rPr lang="en-US" altLang="zh-CN" sz="2400" dirty="0"/>
              <a:t>7</a:t>
            </a:r>
            <a:r>
              <a:rPr lang="zh-CN" altLang="en-US" sz="2400" dirty="0"/>
              <a:t>）</a:t>
            </a:r>
            <a:r>
              <a:rPr lang="en-US" altLang="zh-CN" sz="2400" dirty="0"/>
              <a:t>with regard to </a:t>
            </a:r>
            <a:r>
              <a:rPr lang="zh-CN" altLang="en-US" sz="2400" dirty="0"/>
              <a:t>关于</a:t>
            </a:r>
          </a:p>
          <a:p>
            <a:pPr eaLnBrk="1" hangingPunct="1">
              <a:lnSpc>
                <a:spcPct val="80000"/>
              </a:lnSpc>
              <a:buNone/>
            </a:pPr>
            <a:r>
              <a:rPr lang="en-US" altLang="zh-CN" sz="2400" dirty="0"/>
              <a:t>8</a:t>
            </a:r>
            <a:r>
              <a:rPr lang="zh-CN" altLang="en-US" sz="2400" dirty="0"/>
              <a:t>）</a:t>
            </a:r>
            <a:r>
              <a:rPr lang="en-US" altLang="zh-CN" sz="2400" dirty="0"/>
              <a:t>such as … </a:t>
            </a:r>
            <a:r>
              <a:rPr lang="zh-CN" altLang="en-US" sz="2400" dirty="0"/>
              <a:t>诸如</a:t>
            </a:r>
            <a:r>
              <a:rPr lang="en-US" altLang="zh-CN" sz="2400" dirty="0"/>
              <a:t>……</a:t>
            </a:r>
          </a:p>
          <a:p>
            <a:pPr eaLnBrk="1" hangingPunct="1">
              <a:lnSpc>
                <a:spcPct val="80000"/>
              </a:lnSpc>
              <a:buNone/>
            </a:pPr>
            <a:r>
              <a:rPr lang="en-US" altLang="zh-CN" sz="2400" dirty="0"/>
              <a:t>9</a:t>
            </a:r>
            <a:r>
              <a:rPr lang="zh-CN" altLang="en-US" sz="2400" dirty="0"/>
              <a:t>）</a:t>
            </a:r>
            <a:r>
              <a:rPr lang="en-US" altLang="zh-CN" sz="2400" dirty="0"/>
              <a:t>welfare </a:t>
            </a:r>
            <a:r>
              <a:rPr lang="zh-CN" altLang="en-US" sz="2400" dirty="0"/>
              <a:t>福利</a:t>
            </a:r>
          </a:p>
          <a:p>
            <a:pPr eaLnBrk="1" hangingPunct="1">
              <a:lnSpc>
                <a:spcPct val="80000"/>
              </a:lnSpc>
              <a:buNone/>
            </a:pPr>
            <a:r>
              <a:rPr lang="en-US" altLang="zh-CN" sz="2400" dirty="0"/>
              <a:t>10</a:t>
            </a:r>
            <a:r>
              <a:rPr lang="zh-CN" altLang="en-US" sz="2400" dirty="0"/>
              <a:t>）</a:t>
            </a:r>
            <a:r>
              <a:rPr lang="en-US" altLang="zh-CN" sz="2400" dirty="0"/>
              <a:t>recreation </a:t>
            </a:r>
            <a:r>
              <a:rPr lang="zh-CN" altLang="en-US" sz="2400" dirty="0"/>
              <a:t>娱乐 </a:t>
            </a:r>
          </a:p>
          <a:p>
            <a:pPr eaLnBrk="1" hangingPunct="1">
              <a:lnSpc>
                <a:spcPct val="80000"/>
              </a:lnSpc>
            </a:pPr>
            <a:endParaRPr lang="en-US" altLang="zh-CN"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p:cNvSpPr>
          <p:nvPr>
            <p:ph type="title" idx="4294967295"/>
          </p:nvPr>
        </p:nvSpPr>
        <p:spPr>
          <a:ln/>
        </p:spPr>
        <p:txBody>
          <a:bodyPr vert="horz" wrap="square" anchor="ctr" anchorCtr="0"/>
          <a:lstStyle/>
          <a:p>
            <a:pPr eaLnBrk="1" hangingPunct="1"/>
            <a:endParaRPr lang="zh-CN"/>
          </a:p>
        </p:txBody>
      </p:sp>
      <p:sp>
        <p:nvSpPr>
          <p:cNvPr id="11266" name="Rectangle 3"/>
          <p:cNvSpPr>
            <a:spLocks noGrp="1"/>
          </p:cNvSpPr>
          <p:nvPr>
            <p:ph type="body" idx="4294967295"/>
          </p:nvPr>
        </p:nvSpPr>
        <p:spPr>
          <a:xfrm>
            <a:off x="395536" y="1218865"/>
            <a:ext cx="8280920" cy="4420270"/>
          </a:xfrm>
          <a:ln/>
        </p:spPr>
        <p:txBody>
          <a:bodyPr vert="horz" wrap="square" anchor="t" anchorCtr="0"/>
          <a:lstStyle/>
          <a:p>
            <a:pPr marL="533400" indent="-533400" eaLnBrk="1" hangingPunct="1">
              <a:lnSpc>
                <a:spcPct val="80000"/>
              </a:lnSpc>
              <a:buNone/>
            </a:pPr>
            <a:r>
              <a:rPr lang="en-US" altLang="zh-CN" sz="2400" dirty="0"/>
              <a:t>10. There exists some evidence that foreign direct </a:t>
            </a:r>
          </a:p>
          <a:p>
            <a:pPr marL="533400" indent="-533400" eaLnBrk="1" hangingPunct="1">
              <a:lnSpc>
                <a:spcPct val="80000"/>
              </a:lnSpc>
              <a:buNone/>
            </a:pPr>
            <a:r>
              <a:rPr lang="en-US" altLang="zh-CN" sz="2400" dirty="0"/>
              <a:t>investment by TNCs and the foreign exchange that TNCs </a:t>
            </a:r>
          </a:p>
          <a:p>
            <a:pPr marL="533400" indent="-533400" eaLnBrk="1" hangingPunct="1">
              <a:lnSpc>
                <a:spcPct val="80000"/>
              </a:lnSpc>
              <a:buNone/>
            </a:pPr>
            <a:r>
              <a:rPr lang="en-US" altLang="zh-CN" sz="2400" dirty="0"/>
              <a:t>provide can improve the economic performance of the </a:t>
            </a:r>
          </a:p>
          <a:p>
            <a:pPr marL="533400" indent="-533400" eaLnBrk="1" hangingPunct="1">
              <a:lnSpc>
                <a:spcPct val="80000"/>
              </a:lnSpc>
              <a:buNone/>
            </a:pPr>
            <a:r>
              <a:rPr lang="en-US" altLang="zh-CN" sz="2400" dirty="0"/>
              <a:t>countries in which they operate. </a:t>
            </a:r>
          </a:p>
          <a:p>
            <a:pPr marL="533400" indent="-533400" eaLnBrk="1" hangingPunct="1">
              <a:lnSpc>
                <a:spcPct val="80000"/>
              </a:lnSpc>
              <a:buNone/>
            </a:pPr>
            <a:r>
              <a:rPr lang="zh-CN" altLang="en-US" sz="2400" dirty="0"/>
              <a:t>一些事实说明，跨国公司的直接投资和资本往来可显明地促</a:t>
            </a:r>
            <a:endParaRPr lang="en-US" altLang="zh-CN" sz="2400" dirty="0"/>
          </a:p>
          <a:p>
            <a:pPr marL="533400" indent="-533400" eaLnBrk="1" hangingPunct="1">
              <a:lnSpc>
                <a:spcPct val="80000"/>
              </a:lnSpc>
              <a:buNone/>
            </a:pPr>
            <a:r>
              <a:rPr lang="zh-CN" altLang="en-US" sz="2400" dirty="0"/>
              <a:t>进东道国的经济增长。复合句，用语法引导翻译法。指导学</a:t>
            </a:r>
            <a:endParaRPr lang="en-US" altLang="zh-CN" sz="2400" dirty="0"/>
          </a:p>
          <a:p>
            <a:pPr marL="533400" indent="-533400" eaLnBrk="1" hangingPunct="1">
              <a:lnSpc>
                <a:spcPct val="80000"/>
              </a:lnSpc>
              <a:buNone/>
            </a:pPr>
            <a:r>
              <a:rPr lang="zh-CN" altLang="en-US" sz="2400" dirty="0"/>
              <a:t>生理解和翻译。 </a:t>
            </a:r>
          </a:p>
          <a:p>
            <a:pPr marL="533400" indent="-533400" eaLnBrk="1" hangingPunct="1">
              <a:lnSpc>
                <a:spcPct val="80000"/>
              </a:lnSpc>
              <a:buNone/>
            </a:pPr>
            <a:r>
              <a:rPr lang="en-US" altLang="zh-CN" sz="2400" dirty="0"/>
              <a:t>1)</a:t>
            </a:r>
            <a:r>
              <a:rPr lang="zh-CN" altLang="en-US" sz="2400" dirty="0"/>
              <a:t>主句</a:t>
            </a:r>
            <a:r>
              <a:rPr lang="en-US" altLang="zh-CN" sz="2400" dirty="0"/>
              <a:t>there exists some evidence</a:t>
            </a:r>
          </a:p>
          <a:p>
            <a:pPr marL="533400" indent="-533400" eaLnBrk="1" hangingPunct="1">
              <a:lnSpc>
                <a:spcPct val="80000"/>
              </a:lnSpc>
              <a:buNone/>
            </a:pPr>
            <a:r>
              <a:rPr lang="en-US" altLang="zh-CN" sz="2400" dirty="0"/>
              <a:t>2) </a:t>
            </a:r>
            <a:r>
              <a:rPr lang="zh-CN" altLang="en-US" sz="2400" dirty="0"/>
              <a:t>第一个</a:t>
            </a:r>
            <a:r>
              <a:rPr lang="en-US" altLang="zh-CN" sz="2400" dirty="0"/>
              <a:t>that </a:t>
            </a:r>
            <a:r>
              <a:rPr lang="zh-CN" altLang="en-US" sz="2400" dirty="0"/>
              <a:t>引导的定语从句用以修饰主句的主语。这个</a:t>
            </a:r>
            <a:endParaRPr lang="en-US" altLang="zh-CN" sz="2400" dirty="0"/>
          </a:p>
          <a:p>
            <a:pPr marL="533400" indent="-533400" eaLnBrk="1" hangingPunct="1">
              <a:lnSpc>
                <a:spcPct val="80000"/>
              </a:lnSpc>
              <a:buNone/>
            </a:pPr>
            <a:r>
              <a:rPr lang="zh-CN" altLang="en-US" sz="2400" dirty="0"/>
              <a:t>定语从句有两个主语</a:t>
            </a:r>
            <a:r>
              <a:rPr lang="en-US" altLang="zh-CN" sz="2400" dirty="0"/>
              <a:t>foreign direct investment</a:t>
            </a:r>
            <a:r>
              <a:rPr lang="zh-CN" altLang="en-US" sz="2400" dirty="0"/>
              <a:t>和</a:t>
            </a:r>
            <a:r>
              <a:rPr lang="en-US" altLang="zh-CN" sz="2400" dirty="0"/>
              <a:t>foreign </a:t>
            </a:r>
          </a:p>
          <a:p>
            <a:pPr marL="533400" indent="-533400" eaLnBrk="1" hangingPunct="1">
              <a:lnSpc>
                <a:spcPct val="80000"/>
              </a:lnSpc>
              <a:buNone/>
            </a:pPr>
            <a:r>
              <a:rPr lang="en-US" altLang="zh-CN" sz="2400" dirty="0"/>
              <a:t>exchange</a:t>
            </a:r>
            <a:r>
              <a:rPr lang="zh-CN" altLang="en-US" sz="2400" dirty="0"/>
              <a:t>， 谓语是</a:t>
            </a:r>
            <a:r>
              <a:rPr lang="en-US" altLang="zh-CN" sz="2400" dirty="0"/>
              <a:t>can improve</a:t>
            </a:r>
          </a:p>
          <a:p>
            <a:pPr marL="533400" indent="-533400" eaLnBrk="1" hangingPunct="1">
              <a:lnSpc>
                <a:spcPct val="80000"/>
              </a:lnSpc>
              <a:buNone/>
            </a:pPr>
            <a:r>
              <a:rPr lang="en-US" altLang="zh-CN" sz="2400" dirty="0"/>
              <a:t>3)</a:t>
            </a:r>
            <a:r>
              <a:rPr lang="zh-CN" altLang="en-US" sz="2400" dirty="0"/>
              <a:t>第二个</a:t>
            </a:r>
            <a:r>
              <a:rPr lang="en-US" altLang="zh-CN" sz="2400" dirty="0"/>
              <a:t>that </a:t>
            </a:r>
            <a:r>
              <a:rPr lang="zh-CN" altLang="en-US" sz="2400" dirty="0"/>
              <a:t>引导的定语从句</a:t>
            </a:r>
            <a:r>
              <a:rPr lang="en-US" altLang="zh-CN" sz="2400" dirty="0"/>
              <a:t>that TNCs provide </a:t>
            </a:r>
            <a:r>
              <a:rPr lang="zh-CN" altLang="en-US" sz="2400" dirty="0"/>
              <a:t>修饰第一</a:t>
            </a:r>
            <a:endParaRPr lang="en-US" altLang="zh-CN" sz="2400" dirty="0"/>
          </a:p>
          <a:p>
            <a:pPr marL="533400" indent="-533400" eaLnBrk="1" hangingPunct="1">
              <a:lnSpc>
                <a:spcPct val="80000"/>
              </a:lnSpc>
              <a:buNone/>
            </a:pPr>
            <a:r>
              <a:rPr lang="zh-CN" altLang="en-US" sz="2400" dirty="0"/>
              <a:t>个定语从句的主语。</a:t>
            </a:r>
          </a:p>
          <a:p>
            <a:pPr marL="533400" indent="-533400" eaLnBrk="1" hangingPunct="1">
              <a:lnSpc>
                <a:spcPct val="80000"/>
              </a:lnSpc>
              <a:buNone/>
            </a:pPr>
            <a:r>
              <a:rPr lang="en-US" altLang="zh-CN" sz="2400" dirty="0"/>
              <a:t>4)In which </a:t>
            </a:r>
            <a:r>
              <a:rPr lang="zh-CN" altLang="en-US" sz="2400" dirty="0"/>
              <a:t>引导的定语从句修饰</a:t>
            </a:r>
            <a:r>
              <a:rPr lang="en-US" altLang="zh-CN" sz="2400" dirty="0"/>
              <a:t>countries</a:t>
            </a:r>
          </a:p>
          <a:p>
            <a:pPr marL="533400" indent="-533400" eaLnBrk="1" hangingPunct="1">
              <a:lnSpc>
                <a:spcPct val="80000"/>
              </a:lnSpc>
              <a:buNone/>
            </a:pPr>
            <a:r>
              <a:rPr lang="en-US" altLang="zh-CN" sz="2400" dirty="0"/>
              <a:t>5)Perfomance </a:t>
            </a:r>
            <a:r>
              <a:rPr lang="zh-CN" altLang="en-US" sz="2400" dirty="0"/>
              <a:t>经营，业绩，履行</a:t>
            </a:r>
          </a:p>
        </p:txBody>
      </p:sp>
    </p:spTree>
  </p:cSld>
  <p:clrMapOvr>
    <a:masterClrMapping/>
  </p:clrMapOvr>
</p:sld>
</file>

<file path=ppt/theme/theme1.xml><?xml version="1.0" encoding="utf-8"?>
<a:theme xmlns:a="http://schemas.openxmlformats.org/drawingml/2006/main" name="Radial">
  <a:themeElements>
    <a:clrScheme name="">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989E5"/>
      </a:accent6>
      <a:hlink>
        <a:srgbClr val="996666"/>
      </a:hlink>
      <a:folHlink>
        <a:srgbClr val="6666CC"/>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989E5"/>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789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FFFFFF"/>
        </a:dk2>
        <a:lt2>
          <a:srgbClr val="CC6600"/>
        </a:lt2>
        <a:accent1>
          <a:srgbClr val="FF6600"/>
        </a:accent1>
        <a:accent2>
          <a:srgbClr val="33CCCC"/>
        </a:accent2>
        <a:accent3>
          <a:srgbClr val="C1AAAA"/>
        </a:accent3>
        <a:accent4>
          <a:srgbClr val="DCDCDC"/>
        </a:accent4>
        <a:accent5>
          <a:srgbClr val="FFB9AA"/>
        </a:accent5>
        <a:accent6>
          <a:srgbClr val="2DB7B7"/>
        </a:accent6>
        <a:hlink>
          <a:srgbClr val="99FF33"/>
        </a:hlink>
        <a:folHlink>
          <a:srgbClr val="CC3300"/>
        </a:folHlink>
      </a:clrScheme>
      <a:clrMap bg1="lt1" tx1="dk1" bg2="lt2" tx2="dk2" accent1="accent1" accent2="accent2" accent3="accent3" accent4="accent4" accent5="accent5" accent6="accent6" hlink="hlink" folHlink="folHlink"/>
    </a:extraClrScheme>
    <a:extraClrScheme>
      <a:clrScheme name="">
        <a:dk1>
          <a:srgbClr val="FFFFFF"/>
        </a:dk1>
        <a:lt1>
          <a:srgbClr val="431A01"/>
        </a:lt1>
        <a:dk2>
          <a:srgbClr val="FFFFFF"/>
        </a:dk2>
        <a:lt2>
          <a:srgbClr val="993300"/>
        </a:lt2>
        <a:accent1>
          <a:srgbClr val="FFCC00"/>
        </a:accent1>
        <a:accent2>
          <a:srgbClr val="FF9966"/>
        </a:accent2>
        <a:accent3>
          <a:srgbClr val="B0AAAA"/>
        </a:accent3>
        <a:accent4>
          <a:srgbClr val="DCDCDC"/>
        </a:accent4>
        <a:accent5>
          <a:srgbClr val="FFE2AA"/>
        </a:accent5>
        <a:accent6>
          <a:srgbClr val="E5895B"/>
        </a:accent6>
        <a:hlink>
          <a:srgbClr val="FF6600"/>
        </a:hlink>
        <a:folHlink>
          <a:srgbClr val="CC3300"/>
        </a:folHlink>
      </a:clrScheme>
      <a:clrMap bg1="lt1" tx1="dk1" bg2="lt2" tx2="dk2" accent1="accent1" accent2="accent2" accent3="accent3" accent4="accent4" accent5="accent5" accent6="accent6" hlink="hlink" folHlink="folHlink"/>
    </a:extraClrScheme>
    <a:extraClrScheme>
      <a:clrScheme name="">
        <a:dk1>
          <a:srgbClr val="FFFFFF"/>
        </a:dk1>
        <a:lt1>
          <a:srgbClr val="260000"/>
        </a:lt1>
        <a:dk2>
          <a:srgbClr val="FFFFFF"/>
        </a:dk2>
        <a:lt2>
          <a:srgbClr val="75878B"/>
        </a:lt2>
        <a:accent1>
          <a:srgbClr val="0099CC"/>
        </a:accent1>
        <a:accent2>
          <a:srgbClr val="FF3300"/>
        </a:accent2>
        <a:accent3>
          <a:srgbClr val="ABAAAA"/>
        </a:accent3>
        <a:accent4>
          <a:srgbClr val="DCDCDC"/>
        </a:accent4>
        <a:accent5>
          <a:srgbClr val="AACAE2"/>
        </a:accent5>
        <a:accent6>
          <a:srgbClr val="E52D00"/>
        </a:accent6>
        <a:hlink>
          <a:srgbClr val="FFCC00"/>
        </a:hlink>
        <a:folHlink>
          <a:srgbClr val="CC0000"/>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666699"/>
        </a:lt2>
        <a:accent1>
          <a:srgbClr val="9966FF"/>
        </a:accent1>
        <a:accent2>
          <a:srgbClr val="99CCFF"/>
        </a:accent2>
        <a:accent3>
          <a:srgbClr val="AAAAAA"/>
        </a:accent3>
        <a:accent4>
          <a:srgbClr val="DCDCDC"/>
        </a:accent4>
        <a:accent5>
          <a:srgbClr val="CAB9FF"/>
        </a:accent5>
        <a:accent6>
          <a:srgbClr val="89B7E5"/>
        </a:accent6>
        <a:hlink>
          <a:srgbClr val="FFFFCC"/>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2A2A40"/>
        </a:lt1>
        <a:dk2>
          <a:srgbClr val="FFFFFF"/>
        </a:dk2>
        <a:lt2>
          <a:srgbClr val="666699"/>
        </a:lt2>
        <a:accent1>
          <a:srgbClr val="006699"/>
        </a:accent1>
        <a:accent2>
          <a:srgbClr val="CC9900"/>
        </a:accent2>
        <a:accent3>
          <a:srgbClr val="ACACB0"/>
        </a:accent3>
        <a:accent4>
          <a:srgbClr val="DCDCDC"/>
        </a:accent4>
        <a:accent5>
          <a:srgbClr val="AAB9CA"/>
        </a:accent5>
        <a:accent6>
          <a:srgbClr val="B78900"/>
        </a:accent6>
        <a:hlink>
          <a:srgbClr val="CC6600"/>
        </a:hlink>
        <a:folHlink>
          <a:srgbClr val="6C948A"/>
        </a:folHlink>
      </a:clrScheme>
      <a:clrMap bg1="lt1" tx1="dk1" bg2="lt2" tx2="dk2" accent1="accent1" accent2="accent2" accent3="accent3" accent4="accent4" accent5="accent5" accent6="accent6" hlink="hlink" folHlink="folHlink"/>
    </a:extraClrScheme>
    <a:extraClrScheme>
      <a:clrScheme name="">
        <a:dk1>
          <a:srgbClr val="FFFFFF"/>
        </a:dk1>
        <a:lt1>
          <a:srgbClr val="2B335B"/>
        </a:lt1>
        <a:dk2>
          <a:srgbClr val="FFFFFF"/>
        </a:dk2>
        <a:lt2>
          <a:srgbClr val="BECBD8"/>
        </a:lt2>
        <a:accent1>
          <a:srgbClr val="0099CC"/>
        </a:accent1>
        <a:accent2>
          <a:srgbClr val="B5DBE3"/>
        </a:accent2>
        <a:accent3>
          <a:srgbClr val="ACADB6"/>
        </a:accent3>
        <a:accent4>
          <a:srgbClr val="DCDCDC"/>
        </a:accent4>
        <a:accent5>
          <a:srgbClr val="AACAE2"/>
        </a:accent5>
        <a:accent6>
          <a:srgbClr val="A2C4CB"/>
        </a:accent6>
        <a:hlink>
          <a:srgbClr val="FFCC00"/>
        </a:hlink>
        <a:folHlink>
          <a:srgbClr val="58648C"/>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FFFFFF"/>
        </a:dk2>
        <a:lt2>
          <a:srgbClr val="3333FF"/>
        </a:lt2>
        <a:accent1>
          <a:srgbClr val="339966"/>
        </a:accent1>
        <a:accent2>
          <a:srgbClr val="9999FF"/>
        </a:accent2>
        <a:accent3>
          <a:srgbClr val="AAAACA"/>
        </a:accent3>
        <a:accent4>
          <a:srgbClr val="DCDCDC"/>
        </a:accent4>
        <a:accent5>
          <a:srgbClr val="ADCAB9"/>
        </a:accent5>
        <a:accent6>
          <a:srgbClr val="8989E5"/>
        </a:accent6>
        <a:hlink>
          <a:srgbClr val="FFFF99"/>
        </a:hlink>
        <a:folHlink>
          <a:srgbClr val="17A0D1"/>
        </a:folHlink>
      </a:clrScheme>
      <a:clrMap bg1="lt1" tx1="dk1" bg2="lt2" tx2="dk2" accent1="accent1" accent2="accent2" accent3="accent3" accent4="accent4" accent5="accent5" accent6="accent6" hlink="hlink" folHlink="folHlink"/>
    </a:extraClrScheme>
    <a:extraClrScheme>
      <a:clrScheme name="">
        <a:dk1>
          <a:srgbClr val="FFFFFF"/>
        </a:dk1>
        <a:lt1>
          <a:srgbClr val="354418"/>
        </a:lt1>
        <a:dk2>
          <a:srgbClr val="FFFFFF"/>
        </a:dk2>
        <a:lt2>
          <a:srgbClr val="808000"/>
        </a:lt2>
        <a:accent1>
          <a:srgbClr val="60897C"/>
        </a:accent1>
        <a:accent2>
          <a:srgbClr val="99CC00"/>
        </a:accent2>
        <a:accent3>
          <a:srgbClr val="AEB0AA"/>
        </a:accent3>
        <a:accent4>
          <a:srgbClr val="DCDCDC"/>
        </a:accent4>
        <a:accent5>
          <a:srgbClr val="B7C4BF"/>
        </a:accent5>
        <a:accent6>
          <a:srgbClr val="89B700"/>
        </a:accent6>
        <a:hlink>
          <a:srgbClr val="CCCC00"/>
        </a:hlink>
        <a:folHlink>
          <a:srgbClr val="66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Radial">
  <a:themeElements>
    <a:clrScheme name="">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989E5"/>
      </a:accent6>
      <a:hlink>
        <a:srgbClr val="996666"/>
      </a:hlink>
      <a:folHlink>
        <a:srgbClr val="6666CC"/>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989E5"/>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789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FFFFFF"/>
        </a:dk2>
        <a:lt2>
          <a:srgbClr val="CC6600"/>
        </a:lt2>
        <a:accent1>
          <a:srgbClr val="FF6600"/>
        </a:accent1>
        <a:accent2>
          <a:srgbClr val="33CCCC"/>
        </a:accent2>
        <a:accent3>
          <a:srgbClr val="C1AAAA"/>
        </a:accent3>
        <a:accent4>
          <a:srgbClr val="DCDCDC"/>
        </a:accent4>
        <a:accent5>
          <a:srgbClr val="FFB9AA"/>
        </a:accent5>
        <a:accent6>
          <a:srgbClr val="2DB7B7"/>
        </a:accent6>
        <a:hlink>
          <a:srgbClr val="99FF33"/>
        </a:hlink>
        <a:folHlink>
          <a:srgbClr val="CC3300"/>
        </a:folHlink>
      </a:clrScheme>
      <a:clrMap bg1="lt1" tx1="dk1" bg2="lt2" tx2="dk2" accent1="accent1" accent2="accent2" accent3="accent3" accent4="accent4" accent5="accent5" accent6="accent6" hlink="hlink" folHlink="folHlink"/>
    </a:extraClrScheme>
    <a:extraClrScheme>
      <a:clrScheme name="">
        <a:dk1>
          <a:srgbClr val="FFFFFF"/>
        </a:dk1>
        <a:lt1>
          <a:srgbClr val="431A01"/>
        </a:lt1>
        <a:dk2>
          <a:srgbClr val="FFFFFF"/>
        </a:dk2>
        <a:lt2>
          <a:srgbClr val="993300"/>
        </a:lt2>
        <a:accent1>
          <a:srgbClr val="FFCC00"/>
        </a:accent1>
        <a:accent2>
          <a:srgbClr val="FF9966"/>
        </a:accent2>
        <a:accent3>
          <a:srgbClr val="B0AAAA"/>
        </a:accent3>
        <a:accent4>
          <a:srgbClr val="DCDCDC"/>
        </a:accent4>
        <a:accent5>
          <a:srgbClr val="FFE2AA"/>
        </a:accent5>
        <a:accent6>
          <a:srgbClr val="E5895B"/>
        </a:accent6>
        <a:hlink>
          <a:srgbClr val="FF6600"/>
        </a:hlink>
        <a:folHlink>
          <a:srgbClr val="CC3300"/>
        </a:folHlink>
      </a:clrScheme>
      <a:clrMap bg1="lt1" tx1="dk1" bg2="lt2" tx2="dk2" accent1="accent1" accent2="accent2" accent3="accent3" accent4="accent4" accent5="accent5" accent6="accent6" hlink="hlink" folHlink="folHlink"/>
    </a:extraClrScheme>
    <a:extraClrScheme>
      <a:clrScheme name="">
        <a:dk1>
          <a:srgbClr val="FFFFFF"/>
        </a:dk1>
        <a:lt1>
          <a:srgbClr val="260000"/>
        </a:lt1>
        <a:dk2>
          <a:srgbClr val="FFFFFF"/>
        </a:dk2>
        <a:lt2>
          <a:srgbClr val="75878B"/>
        </a:lt2>
        <a:accent1>
          <a:srgbClr val="0099CC"/>
        </a:accent1>
        <a:accent2>
          <a:srgbClr val="FF3300"/>
        </a:accent2>
        <a:accent3>
          <a:srgbClr val="ABAAAA"/>
        </a:accent3>
        <a:accent4>
          <a:srgbClr val="DCDCDC"/>
        </a:accent4>
        <a:accent5>
          <a:srgbClr val="AACAE2"/>
        </a:accent5>
        <a:accent6>
          <a:srgbClr val="E52D00"/>
        </a:accent6>
        <a:hlink>
          <a:srgbClr val="FFCC00"/>
        </a:hlink>
        <a:folHlink>
          <a:srgbClr val="CC0000"/>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666699"/>
        </a:lt2>
        <a:accent1>
          <a:srgbClr val="9966FF"/>
        </a:accent1>
        <a:accent2>
          <a:srgbClr val="99CCFF"/>
        </a:accent2>
        <a:accent3>
          <a:srgbClr val="AAAAAA"/>
        </a:accent3>
        <a:accent4>
          <a:srgbClr val="DCDCDC"/>
        </a:accent4>
        <a:accent5>
          <a:srgbClr val="CAB9FF"/>
        </a:accent5>
        <a:accent6>
          <a:srgbClr val="89B7E5"/>
        </a:accent6>
        <a:hlink>
          <a:srgbClr val="FFFFCC"/>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2A2A40"/>
        </a:lt1>
        <a:dk2>
          <a:srgbClr val="FFFFFF"/>
        </a:dk2>
        <a:lt2>
          <a:srgbClr val="666699"/>
        </a:lt2>
        <a:accent1>
          <a:srgbClr val="006699"/>
        </a:accent1>
        <a:accent2>
          <a:srgbClr val="CC9900"/>
        </a:accent2>
        <a:accent3>
          <a:srgbClr val="ACACB0"/>
        </a:accent3>
        <a:accent4>
          <a:srgbClr val="DCDCDC"/>
        </a:accent4>
        <a:accent5>
          <a:srgbClr val="AAB9CA"/>
        </a:accent5>
        <a:accent6>
          <a:srgbClr val="B78900"/>
        </a:accent6>
        <a:hlink>
          <a:srgbClr val="CC6600"/>
        </a:hlink>
        <a:folHlink>
          <a:srgbClr val="6C948A"/>
        </a:folHlink>
      </a:clrScheme>
      <a:clrMap bg1="lt1" tx1="dk1" bg2="lt2" tx2="dk2" accent1="accent1" accent2="accent2" accent3="accent3" accent4="accent4" accent5="accent5" accent6="accent6" hlink="hlink" folHlink="folHlink"/>
    </a:extraClrScheme>
    <a:extraClrScheme>
      <a:clrScheme name="">
        <a:dk1>
          <a:srgbClr val="FFFFFF"/>
        </a:dk1>
        <a:lt1>
          <a:srgbClr val="2B335B"/>
        </a:lt1>
        <a:dk2>
          <a:srgbClr val="FFFFFF"/>
        </a:dk2>
        <a:lt2>
          <a:srgbClr val="BECBD8"/>
        </a:lt2>
        <a:accent1>
          <a:srgbClr val="0099CC"/>
        </a:accent1>
        <a:accent2>
          <a:srgbClr val="B5DBE3"/>
        </a:accent2>
        <a:accent3>
          <a:srgbClr val="ACADB6"/>
        </a:accent3>
        <a:accent4>
          <a:srgbClr val="DCDCDC"/>
        </a:accent4>
        <a:accent5>
          <a:srgbClr val="AACAE2"/>
        </a:accent5>
        <a:accent6>
          <a:srgbClr val="A2C4CB"/>
        </a:accent6>
        <a:hlink>
          <a:srgbClr val="FFCC00"/>
        </a:hlink>
        <a:folHlink>
          <a:srgbClr val="58648C"/>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FFFFFF"/>
        </a:dk2>
        <a:lt2>
          <a:srgbClr val="3333FF"/>
        </a:lt2>
        <a:accent1>
          <a:srgbClr val="339966"/>
        </a:accent1>
        <a:accent2>
          <a:srgbClr val="9999FF"/>
        </a:accent2>
        <a:accent3>
          <a:srgbClr val="AAAACA"/>
        </a:accent3>
        <a:accent4>
          <a:srgbClr val="DCDCDC"/>
        </a:accent4>
        <a:accent5>
          <a:srgbClr val="ADCAB9"/>
        </a:accent5>
        <a:accent6>
          <a:srgbClr val="8989E5"/>
        </a:accent6>
        <a:hlink>
          <a:srgbClr val="FFFF99"/>
        </a:hlink>
        <a:folHlink>
          <a:srgbClr val="17A0D1"/>
        </a:folHlink>
      </a:clrScheme>
      <a:clrMap bg1="lt1" tx1="dk1" bg2="lt2" tx2="dk2" accent1="accent1" accent2="accent2" accent3="accent3" accent4="accent4" accent5="accent5" accent6="accent6" hlink="hlink" folHlink="folHlink"/>
    </a:extraClrScheme>
    <a:extraClrScheme>
      <a:clrScheme name="">
        <a:dk1>
          <a:srgbClr val="FFFFFF"/>
        </a:dk1>
        <a:lt1>
          <a:srgbClr val="354418"/>
        </a:lt1>
        <a:dk2>
          <a:srgbClr val="FFFFFF"/>
        </a:dk2>
        <a:lt2>
          <a:srgbClr val="808000"/>
        </a:lt2>
        <a:accent1>
          <a:srgbClr val="60897C"/>
        </a:accent1>
        <a:accent2>
          <a:srgbClr val="99CC00"/>
        </a:accent2>
        <a:accent3>
          <a:srgbClr val="AEB0AA"/>
        </a:accent3>
        <a:accent4>
          <a:srgbClr val="DCDCDC"/>
        </a:accent4>
        <a:accent5>
          <a:srgbClr val="B7C4BF"/>
        </a:accent5>
        <a:accent6>
          <a:srgbClr val="89B700"/>
        </a:accent6>
        <a:hlink>
          <a:srgbClr val="CCCC00"/>
        </a:hlink>
        <a:folHlink>
          <a:srgbClr val="66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Radial</Template>
  <TotalTime>31</TotalTime>
  <Words>2415</Words>
  <Application>Microsoft Office PowerPoint</Application>
  <PresentationFormat>全屏显示(4:3)</PresentationFormat>
  <Paragraphs>221</Paragraphs>
  <Slides>25</Slides>
  <Notes>0</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25</vt:i4>
      </vt:variant>
    </vt:vector>
  </HeadingPairs>
  <TitlesOfParts>
    <vt:vector size="32" baseType="lpstr">
      <vt:lpstr>Arial</vt:lpstr>
      <vt:lpstr>Arial Black</vt:lpstr>
      <vt:lpstr>Calibri</vt:lpstr>
      <vt:lpstr>Times New Roman</vt:lpstr>
      <vt:lpstr>Wingdings</vt:lpstr>
      <vt:lpstr>Radial</vt:lpstr>
      <vt:lpstr>1_Radial</vt:lpstr>
      <vt:lpstr>Chapter 2          Business Organizations</vt:lpstr>
      <vt:lpstr>Ⅰ. Explanatory Notes on Technical Terms (专业术语)</vt:lpstr>
      <vt:lpstr>Ⅱ.Language Points (语言要点）   (Teachers should note that here we only give you some of the language points, you may add some by yourself.)</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Ⅲ. Keys to Test Yourself　（练习答案）</vt:lpstr>
      <vt:lpstr>PowerPoint 演示文稿</vt:lpstr>
      <vt:lpstr>PowerPoint 演示文稿</vt:lpstr>
      <vt:lpstr>PowerPoint 演示文稿</vt:lpstr>
      <vt:lpstr>PowerPoint 演示文稿</vt:lpstr>
      <vt:lpstr>PowerPoint 演示文稿</vt:lpstr>
      <vt:lpstr>PowerPoint 演示文稿</vt:lpstr>
      <vt:lpstr>2. Translate the Following Economic Terms into English:</vt:lpstr>
      <vt:lpstr>PowerPoint 演示文稿</vt:lpstr>
      <vt:lpstr>3. Read the Following Passage and Fill in the Blanks with Appropriate Words: </vt:lpstr>
      <vt:lpstr>PowerPoint 演示文稿</vt:lpstr>
      <vt:lpstr>PowerPoint 演示文稿</vt:lpstr>
      <vt:lpstr>4. Translate the Following Passage into English，then Answer the Following Questions: </vt:lpstr>
      <vt:lpstr>Translation:</vt:lpstr>
      <vt:lpstr>PowerPoint 演示文稿</vt:lpstr>
    </vt:vector>
  </TitlesOfParts>
  <Company>深圳市斯尔顿科技有限公司</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Business Organizations</dc:title>
  <dc:creator>微软用户</dc:creator>
  <cp:lastModifiedBy>Lenovo</cp:lastModifiedBy>
  <cp:revision>59</cp:revision>
  <dcterms:created xsi:type="dcterms:W3CDTF">2010-11-01T04:04:27Z</dcterms:created>
  <dcterms:modified xsi:type="dcterms:W3CDTF">2025-03-12T07:37:09Z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91F59409560B4912A0436442CB98F8A5_12</vt:lpwstr>
  </property>
</Properties>
</file>